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9" r:id="rId114"/>
    <p:sldId id="368"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Lst>
  <p:sldSz cx="12801600" cy="9601200" type="A3"/>
  <p:notesSz cx="6858000" cy="9144000"/>
  <p:defaultTextStyle>
    <a:defPPr>
      <a:defRPr lang="en-US"/>
    </a:defPPr>
    <a:lvl1pPr marL="0" algn="l" defTabSz="1280160" rtl="0" eaLnBrk="1" latinLnBrk="0" hangingPunct="1">
      <a:defRPr sz="2500" kern="1200">
        <a:solidFill>
          <a:schemeClr val="tx1"/>
        </a:solidFill>
        <a:latin typeface="+mn-lt"/>
        <a:ea typeface="+mn-ea"/>
        <a:cs typeface="+mn-cs"/>
      </a:defRPr>
    </a:lvl1pPr>
    <a:lvl2pPr marL="640080" algn="l" defTabSz="1280160" rtl="0" eaLnBrk="1" latinLnBrk="0" hangingPunct="1">
      <a:defRPr sz="2500" kern="1200">
        <a:solidFill>
          <a:schemeClr val="tx1"/>
        </a:solidFill>
        <a:latin typeface="+mn-lt"/>
        <a:ea typeface="+mn-ea"/>
        <a:cs typeface="+mn-cs"/>
      </a:defRPr>
    </a:lvl2pPr>
    <a:lvl3pPr marL="1280160" algn="l" defTabSz="1280160" rtl="0" eaLnBrk="1" latinLnBrk="0" hangingPunct="1">
      <a:defRPr sz="2500" kern="1200">
        <a:solidFill>
          <a:schemeClr val="tx1"/>
        </a:solidFill>
        <a:latin typeface="+mn-lt"/>
        <a:ea typeface="+mn-ea"/>
        <a:cs typeface="+mn-cs"/>
      </a:defRPr>
    </a:lvl3pPr>
    <a:lvl4pPr marL="1920240" algn="l" defTabSz="1280160" rtl="0" eaLnBrk="1" latinLnBrk="0" hangingPunct="1">
      <a:defRPr sz="2500" kern="1200">
        <a:solidFill>
          <a:schemeClr val="tx1"/>
        </a:solidFill>
        <a:latin typeface="+mn-lt"/>
        <a:ea typeface="+mn-ea"/>
        <a:cs typeface="+mn-cs"/>
      </a:defRPr>
    </a:lvl4pPr>
    <a:lvl5pPr marL="2560320" algn="l" defTabSz="1280160" rtl="0" eaLnBrk="1" latinLnBrk="0" hangingPunct="1">
      <a:defRPr sz="2500" kern="1200">
        <a:solidFill>
          <a:schemeClr val="tx1"/>
        </a:solidFill>
        <a:latin typeface="+mn-lt"/>
        <a:ea typeface="+mn-ea"/>
        <a:cs typeface="+mn-cs"/>
      </a:defRPr>
    </a:lvl5pPr>
    <a:lvl6pPr marL="3200400" algn="l" defTabSz="1280160" rtl="0" eaLnBrk="1" latinLnBrk="0" hangingPunct="1">
      <a:defRPr sz="2500" kern="1200">
        <a:solidFill>
          <a:schemeClr val="tx1"/>
        </a:solidFill>
        <a:latin typeface="+mn-lt"/>
        <a:ea typeface="+mn-ea"/>
        <a:cs typeface="+mn-cs"/>
      </a:defRPr>
    </a:lvl6pPr>
    <a:lvl7pPr marL="3840480" algn="l" defTabSz="1280160" rtl="0" eaLnBrk="1" latinLnBrk="0" hangingPunct="1">
      <a:defRPr sz="2500" kern="1200">
        <a:solidFill>
          <a:schemeClr val="tx1"/>
        </a:solidFill>
        <a:latin typeface="+mn-lt"/>
        <a:ea typeface="+mn-ea"/>
        <a:cs typeface="+mn-cs"/>
      </a:defRPr>
    </a:lvl7pPr>
    <a:lvl8pPr marL="4480560" algn="l" defTabSz="1280160" rtl="0" eaLnBrk="1" latinLnBrk="0" hangingPunct="1">
      <a:defRPr sz="2500" kern="1200">
        <a:solidFill>
          <a:schemeClr val="tx1"/>
        </a:solidFill>
        <a:latin typeface="+mn-lt"/>
        <a:ea typeface="+mn-ea"/>
        <a:cs typeface="+mn-cs"/>
      </a:defRPr>
    </a:lvl8pPr>
    <a:lvl9pPr marL="5120640" algn="l" defTabSz="1280160" rtl="0" eaLnBrk="1" latinLnBrk="0" hangingPunct="1">
      <a:defRPr sz="2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9" d="100"/>
          <a:sy n="29" d="100"/>
        </p:scale>
        <p:origin x="-702" y="-102"/>
      </p:cViewPr>
      <p:guideLst>
        <p:guide orient="horz" pos="3024"/>
        <p:guide pos="40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596"/>
            <a:ext cx="10881360" cy="2058035"/>
          </a:xfrm>
        </p:spPr>
        <p:txBody>
          <a:bodyPr/>
          <a:lstStyle/>
          <a:p>
            <a:r>
              <a:rPr lang="en-US" smtClean="0"/>
              <a:t>Click to edit Master title style</a:t>
            </a:r>
            <a:endParaRPr lang="en-IN"/>
          </a:p>
        </p:txBody>
      </p:sp>
      <p:sp>
        <p:nvSpPr>
          <p:cNvPr id="3" name="Subtitle 2"/>
          <p:cNvSpPr>
            <a:spLocks noGrp="1"/>
          </p:cNvSpPr>
          <p:nvPr>
            <p:ph type="subTitle" idx="1"/>
          </p:nvPr>
        </p:nvSpPr>
        <p:spPr>
          <a:xfrm>
            <a:off x="1920240" y="5440680"/>
            <a:ext cx="8961120" cy="2453640"/>
          </a:xfrm>
        </p:spPr>
        <p:txBody>
          <a:bodyPr/>
          <a:lstStyle>
            <a:lvl1pPr marL="0" indent="0" algn="ctr">
              <a:buNone/>
              <a:defRPr>
                <a:solidFill>
                  <a:schemeClr val="tx1">
                    <a:tint val="75000"/>
                  </a:schemeClr>
                </a:solidFill>
              </a:defRPr>
            </a:lvl1pPr>
            <a:lvl2pPr marL="640080" indent="0" algn="ctr">
              <a:buNone/>
              <a:defRPr>
                <a:solidFill>
                  <a:schemeClr val="tx1">
                    <a:tint val="75000"/>
                  </a:schemeClr>
                </a:solidFill>
              </a:defRPr>
            </a:lvl2pPr>
            <a:lvl3pPr marL="1280160" indent="0" algn="ctr">
              <a:buNone/>
              <a:defRPr>
                <a:solidFill>
                  <a:schemeClr val="tx1">
                    <a:tint val="75000"/>
                  </a:schemeClr>
                </a:solidFill>
              </a:defRPr>
            </a:lvl3pPr>
            <a:lvl4pPr marL="1920240" indent="0" algn="ctr">
              <a:buNone/>
              <a:defRPr>
                <a:solidFill>
                  <a:schemeClr val="tx1">
                    <a:tint val="75000"/>
                  </a:schemeClr>
                </a:solidFill>
              </a:defRPr>
            </a:lvl4pPr>
            <a:lvl5pPr marL="2560320" indent="0" algn="ctr">
              <a:buNone/>
              <a:defRPr>
                <a:solidFill>
                  <a:schemeClr val="tx1">
                    <a:tint val="75000"/>
                  </a:schemeClr>
                </a:solidFill>
              </a:defRPr>
            </a:lvl5pPr>
            <a:lvl6pPr marL="3200400" indent="0" algn="ctr">
              <a:buNone/>
              <a:defRPr>
                <a:solidFill>
                  <a:schemeClr val="tx1">
                    <a:tint val="75000"/>
                  </a:schemeClr>
                </a:solidFill>
              </a:defRPr>
            </a:lvl6pPr>
            <a:lvl7pPr marL="3840480" indent="0" algn="ctr">
              <a:buNone/>
              <a:defRPr>
                <a:solidFill>
                  <a:schemeClr val="tx1">
                    <a:tint val="75000"/>
                  </a:schemeClr>
                </a:solidFill>
              </a:defRPr>
            </a:lvl7pPr>
            <a:lvl8pPr marL="4480560" indent="0" algn="ctr">
              <a:buNone/>
              <a:defRPr>
                <a:solidFill>
                  <a:schemeClr val="tx1">
                    <a:tint val="75000"/>
                  </a:schemeClr>
                </a:solidFill>
              </a:defRPr>
            </a:lvl8pPr>
            <a:lvl9pPr marL="512064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0" y="384494"/>
            <a:ext cx="2880360" cy="819213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40080" y="384494"/>
            <a:ext cx="8427720" cy="8192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92892A-24A5-4B4B-8387-EBD59ECC851F}"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8" y="6169661"/>
            <a:ext cx="10881360" cy="1906905"/>
          </a:xfrm>
        </p:spPr>
        <p:txBody>
          <a:bodyPr anchor="t"/>
          <a:lstStyle>
            <a:lvl1pPr algn="l">
              <a:defRPr sz="5600" b="1" cap="all"/>
            </a:lvl1pPr>
          </a:lstStyle>
          <a:p>
            <a:r>
              <a:rPr lang="en-US" smtClean="0"/>
              <a:t>Click to edit Master title style</a:t>
            </a:r>
            <a:endParaRPr lang="en-IN"/>
          </a:p>
        </p:txBody>
      </p:sp>
      <p:sp>
        <p:nvSpPr>
          <p:cNvPr id="3" name="Text Placeholder 2"/>
          <p:cNvSpPr>
            <a:spLocks noGrp="1"/>
          </p:cNvSpPr>
          <p:nvPr>
            <p:ph type="body" idx="1"/>
          </p:nvPr>
        </p:nvSpPr>
        <p:spPr>
          <a:xfrm>
            <a:off x="1011238" y="4069399"/>
            <a:ext cx="10881360" cy="2100262"/>
          </a:xfrm>
        </p:spPr>
        <p:txBody>
          <a:bodyPr anchor="b"/>
          <a:lstStyle>
            <a:lvl1pPr marL="0" indent="0">
              <a:buNone/>
              <a:defRPr sz="2800">
                <a:solidFill>
                  <a:schemeClr val="tx1">
                    <a:tint val="75000"/>
                  </a:schemeClr>
                </a:solidFill>
              </a:defRPr>
            </a:lvl1pPr>
            <a:lvl2pPr marL="640080" indent="0">
              <a:buNone/>
              <a:defRPr sz="2500">
                <a:solidFill>
                  <a:schemeClr val="tx1">
                    <a:tint val="75000"/>
                  </a:schemeClr>
                </a:solidFill>
              </a:defRPr>
            </a:lvl2pPr>
            <a:lvl3pPr marL="1280160" indent="0">
              <a:buNone/>
              <a:defRPr sz="2200">
                <a:solidFill>
                  <a:schemeClr val="tx1">
                    <a:tint val="75000"/>
                  </a:schemeClr>
                </a:solidFill>
              </a:defRPr>
            </a:lvl3pPr>
            <a:lvl4pPr marL="1920240" indent="0">
              <a:buNone/>
              <a:defRPr sz="2000">
                <a:solidFill>
                  <a:schemeClr val="tx1">
                    <a:tint val="75000"/>
                  </a:schemeClr>
                </a:solidFill>
              </a:defRPr>
            </a:lvl4pPr>
            <a:lvl5pPr marL="2560320" indent="0">
              <a:buNone/>
              <a:defRPr sz="2000">
                <a:solidFill>
                  <a:schemeClr val="tx1">
                    <a:tint val="75000"/>
                  </a:schemeClr>
                </a:solidFill>
              </a:defRPr>
            </a:lvl5pPr>
            <a:lvl6pPr marL="3200400" indent="0">
              <a:buNone/>
              <a:defRPr sz="2000">
                <a:solidFill>
                  <a:schemeClr val="tx1">
                    <a:tint val="75000"/>
                  </a:schemeClr>
                </a:solidFill>
              </a:defRPr>
            </a:lvl6pPr>
            <a:lvl7pPr marL="3840480" indent="0">
              <a:buNone/>
              <a:defRPr sz="2000">
                <a:solidFill>
                  <a:schemeClr val="tx1">
                    <a:tint val="75000"/>
                  </a:schemeClr>
                </a:solidFill>
              </a:defRPr>
            </a:lvl7pPr>
            <a:lvl8pPr marL="4480560" indent="0">
              <a:buNone/>
              <a:defRPr sz="2000">
                <a:solidFill>
                  <a:schemeClr val="tx1">
                    <a:tint val="75000"/>
                  </a:schemeClr>
                </a:solidFill>
              </a:defRPr>
            </a:lvl8pPr>
            <a:lvl9pPr marL="5120640"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92892A-24A5-4B4B-8387-EBD59ECC851F}"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285351-7647-4C03-97B0-B914A39DB234}"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40080" y="2240281"/>
            <a:ext cx="5654040" cy="6336348"/>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507480" y="2240281"/>
            <a:ext cx="5654040" cy="6336348"/>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592892A-24A5-4B4B-8387-EBD59ECC851F}"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285351-7647-4C03-97B0-B914A39DB234}"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40080" y="2149158"/>
            <a:ext cx="5656263" cy="895667"/>
          </a:xfrm>
        </p:spPr>
        <p:txBody>
          <a:bodyPr anchor="b"/>
          <a:lstStyle>
            <a:lvl1pPr marL="0" indent="0">
              <a:buNone/>
              <a:defRPr sz="3400" b="1"/>
            </a:lvl1pPr>
            <a:lvl2pPr marL="640080" indent="0">
              <a:buNone/>
              <a:defRPr sz="2800" b="1"/>
            </a:lvl2pPr>
            <a:lvl3pPr marL="1280160" indent="0">
              <a:buNone/>
              <a:defRPr sz="2500" b="1"/>
            </a:lvl3pPr>
            <a:lvl4pPr marL="1920240" indent="0">
              <a:buNone/>
              <a:defRPr sz="2200" b="1"/>
            </a:lvl4pPr>
            <a:lvl5pPr marL="2560320" indent="0">
              <a:buNone/>
              <a:defRPr sz="2200" b="1"/>
            </a:lvl5pPr>
            <a:lvl6pPr marL="3200400" indent="0">
              <a:buNone/>
              <a:defRPr sz="2200" b="1"/>
            </a:lvl6pPr>
            <a:lvl7pPr marL="3840480" indent="0">
              <a:buNone/>
              <a:defRPr sz="2200" b="1"/>
            </a:lvl7pPr>
            <a:lvl8pPr marL="4480560" indent="0">
              <a:buNone/>
              <a:defRPr sz="2200" b="1"/>
            </a:lvl8pPr>
            <a:lvl9pPr marL="5120640"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640080" y="3044825"/>
            <a:ext cx="5656263" cy="5531803"/>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503036" y="2149158"/>
            <a:ext cx="5658485" cy="895667"/>
          </a:xfrm>
        </p:spPr>
        <p:txBody>
          <a:bodyPr anchor="b"/>
          <a:lstStyle>
            <a:lvl1pPr marL="0" indent="0">
              <a:buNone/>
              <a:defRPr sz="3400" b="1"/>
            </a:lvl1pPr>
            <a:lvl2pPr marL="640080" indent="0">
              <a:buNone/>
              <a:defRPr sz="2800" b="1"/>
            </a:lvl2pPr>
            <a:lvl3pPr marL="1280160" indent="0">
              <a:buNone/>
              <a:defRPr sz="2500" b="1"/>
            </a:lvl3pPr>
            <a:lvl4pPr marL="1920240" indent="0">
              <a:buNone/>
              <a:defRPr sz="2200" b="1"/>
            </a:lvl4pPr>
            <a:lvl5pPr marL="2560320" indent="0">
              <a:buNone/>
              <a:defRPr sz="2200" b="1"/>
            </a:lvl5pPr>
            <a:lvl6pPr marL="3200400" indent="0">
              <a:buNone/>
              <a:defRPr sz="2200" b="1"/>
            </a:lvl6pPr>
            <a:lvl7pPr marL="3840480" indent="0">
              <a:buNone/>
              <a:defRPr sz="2200" b="1"/>
            </a:lvl7pPr>
            <a:lvl8pPr marL="4480560" indent="0">
              <a:buNone/>
              <a:defRPr sz="2200" b="1"/>
            </a:lvl8pPr>
            <a:lvl9pPr marL="5120640"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503036" y="3044825"/>
            <a:ext cx="5658485" cy="5531803"/>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592892A-24A5-4B4B-8387-EBD59ECC851F}" type="datetimeFigureOut">
              <a:rPr lang="en-IN" smtClean="0"/>
              <a:t>08-08-2022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285351-7647-4C03-97B0-B914A39DB234}"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592892A-24A5-4B4B-8387-EBD59ECC851F}" type="datetimeFigureOut">
              <a:rPr lang="en-IN" smtClean="0"/>
              <a:t>08-08-2022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1285351-7647-4C03-97B0-B914A39DB234}"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92892A-24A5-4B4B-8387-EBD59ECC851F}" type="datetimeFigureOut">
              <a:rPr lang="en-IN" smtClean="0"/>
              <a:t>08-08-2022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1285351-7647-4C03-97B0-B914A39DB23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1" y="382270"/>
            <a:ext cx="4211638" cy="1626870"/>
          </a:xfrm>
        </p:spPr>
        <p:txBody>
          <a:bodyPr anchor="b"/>
          <a:lstStyle>
            <a:lvl1pPr algn="l">
              <a:defRPr sz="2800" b="1"/>
            </a:lvl1pPr>
          </a:lstStyle>
          <a:p>
            <a:r>
              <a:rPr lang="en-US" smtClean="0"/>
              <a:t>Click to edit Master title style</a:t>
            </a:r>
            <a:endParaRPr lang="en-IN"/>
          </a:p>
        </p:txBody>
      </p:sp>
      <p:sp>
        <p:nvSpPr>
          <p:cNvPr id="3" name="Content Placeholder 2"/>
          <p:cNvSpPr>
            <a:spLocks noGrp="1"/>
          </p:cNvSpPr>
          <p:nvPr>
            <p:ph idx="1"/>
          </p:nvPr>
        </p:nvSpPr>
        <p:spPr>
          <a:xfrm>
            <a:off x="5005070" y="382271"/>
            <a:ext cx="7156450" cy="8194358"/>
          </a:xfrm>
        </p:spPr>
        <p:txBody>
          <a:bodyPr/>
          <a:lstStyle>
            <a:lvl1pPr>
              <a:defRPr sz="4500"/>
            </a:lvl1pPr>
            <a:lvl2pPr>
              <a:defRPr sz="3900"/>
            </a:lvl2pPr>
            <a:lvl3pPr>
              <a:defRPr sz="3400"/>
            </a:lvl3pPr>
            <a:lvl4pPr>
              <a:defRPr sz="2800"/>
            </a:lvl4pPr>
            <a:lvl5pPr>
              <a:defRPr sz="2800"/>
            </a:lvl5pPr>
            <a:lvl6pPr>
              <a:defRPr sz="2800"/>
            </a:lvl6pPr>
            <a:lvl7pPr>
              <a:defRPr sz="2800"/>
            </a:lvl7pPr>
            <a:lvl8pPr>
              <a:defRPr sz="2800"/>
            </a:lvl8pPr>
            <a:lvl9pPr>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40081" y="2009141"/>
            <a:ext cx="4211638" cy="6567488"/>
          </a:xfrm>
        </p:spPr>
        <p:txBody>
          <a:bodyPr/>
          <a:lstStyle>
            <a:lvl1pPr marL="0" indent="0">
              <a:buNone/>
              <a:defRPr sz="2000"/>
            </a:lvl1pPr>
            <a:lvl2pPr marL="640080" indent="0">
              <a:buNone/>
              <a:defRPr sz="1700"/>
            </a:lvl2pPr>
            <a:lvl3pPr marL="1280160" indent="0">
              <a:buNone/>
              <a:defRPr sz="1400"/>
            </a:lvl3pPr>
            <a:lvl4pPr marL="1920240" indent="0">
              <a:buNone/>
              <a:defRPr sz="1300"/>
            </a:lvl4pPr>
            <a:lvl5pPr marL="2560320" indent="0">
              <a:buNone/>
              <a:defRPr sz="1300"/>
            </a:lvl5pPr>
            <a:lvl6pPr marL="3200400" indent="0">
              <a:buNone/>
              <a:defRPr sz="1300"/>
            </a:lvl6pPr>
            <a:lvl7pPr marL="3840480" indent="0">
              <a:buNone/>
              <a:defRPr sz="1300"/>
            </a:lvl7pPr>
            <a:lvl8pPr marL="4480560" indent="0">
              <a:buNone/>
              <a:defRPr sz="1300"/>
            </a:lvl8pPr>
            <a:lvl9pPr marL="512064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2892A-24A5-4B4B-8387-EBD59ECC851F}"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285351-7647-4C03-97B0-B914A39DB23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6720840"/>
            <a:ext cx="7680960" cy="793433"/>
          </a:xfrm>
        </p:spPr>
        <p:txBody>
          <a:bodyPr anchor="b"/>
          <a:lstStyle>
            <a:lvl1pPr algn="l">
              <a:defRPr sz="2800" b="1"/>
            </a:lvl1pPr>
          </a:lstStyle>
          <a:p>
            <a:r>
              <a:rPr lang="en-US" smtClean="0"/>
              <a:t>Click to edit Master title style</a:t>
            </a:r>
            <a:endParaRPr lang="en-IN"/>
          </a:p>
        </p:txBody>
      </p:sp>
      <p:sp>
        <p:nvSpPr>
          <p:cNvPr id="3" name="Picture Placeholder 2"/>
          <p:cNvSpPr>
            <a:spLocks noGrp="1"/>
          </p:cNvSpPr>
          <p:nvPr>
            <p:ph type="pic" idx="1"/>
          </p:nvPr>
        </p:nvSpPr>
        <p:spPr>
          <a:xfrm>
            <a:off x="2509203" y="857885"/>
            <a:ext cx="7680960" cy="5760720"/>
          </a:xfrm>
        </p:spPr>
        <p:txBody>
          <a:bodyPr/>
          <a:lstStyle>
            <a:lvl1pPr marL="0" indent="0">
              <a:buNone/>
              <a:defRPr sz="4500"/>
            </a:lvl1pPr>
            <a:lvl2pPr marL="640080" indent="0">
              <a:buNone/>
              <a:defRPr sz="3900"/>
            </a:lvl2pPr>
            <a:lvl3pPr marL="1280160" indent="0">
              <a:buNone/>
              <a:defRPr sz="340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IN"/>
          </a:p>
        </p:txBody>
      </p:sp>
      <p:sp>
        <p:nvSpPr>
          <p:cNvPr id="4" name="Text Placeholder 3"/>
          <p:cNvSpPr>
            <a:spLocks noGrp="1"/>
          </p:cNvSpPr>
          <p:nvPr>
            <p:ph type="body" sz="half" idx="2"/>
          </p:nvPr>
        </p:nvSpPr>
        <p:spPr>
          <a:xfrm>
            <a:off x="2509203" y="7514273"/>
            <a:ext cx="7680960" cy="1126807"/>
          </a:xfrm>
        </p:spPr>
        <p:txBody>
          <a:bodyPr/>
          <a:lstStyle>
            <a:lvl1pPr marL="0" indent="0">
              <a:buNone/>
              <a:defRPr sz="2000"/>
            </a:lvl1pPr>
            <a:lvl2pPr marL="640080" indent="0">
              <a:buNone/>
              <a:defRPr sz="1700"/>
            </a:lvl2pPr>
            <a:lvl3pPr marL="1280160" indent="0">
              <a:buNone/>
              <a:defRPr sz="1400"/>
            </a:lvl3pPr>
            <a:lvl4pPr marL="1920240" indent="0">
              <a:buNone/>
              <a:defRPr sz="1300"/>
            </a:lvl4pPr>
            <a:lvl5pPr marL="2560320" indent="0">
              <a:buNone/>
              <a:defRPr sz="1300"/>
            </a:lvl5pPr>
            <a:lvl6pPr marL="3200400" indent="0">
              <a:buNone/>
              <a:defRPr sz="1300"/>
            </a:lvl6pPr>
            <a:lvl7pPr marL="3840480" indent="0">
              <a:buNone/>
              <a:defRPr sz="1300"/>
            </a:lvl7pPr>
            <a:lvl8pPr marL="4480560" indent="0">
              <a:buNone/>
              <a:defRPr sz="1300"/>
            </a:lvl8pPr>
            <a:lvl9pPr marL="512064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2892A-24A5-4B4B-8387-EBD59ECC851F}"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285351-7647-4C03-97B0-B914A39DB234}"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384493"/>
            <a:ext cx="11521440" cy="1600200"/>
          </a:xfrm>
          <a:prstGeom prst="rect">
            <a:avLst/>
          </a:prstGeom>
        </p:spPr>
        <p:txBody>
          <a:bodyPr vert="horz" lIns="128016" tIns="64008" rIns="128016" bIns="64008"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40080" y="2240281"/>
            <a:ext cx="11521440" cy="6336348"/>
          </a:xfrm>
          <a:prstGeom prst="rect">
            <a:avLst/>
          </a:prstGeom>
        </p:spPr>
        <p:txBody>
          <a:bodyPr vert="horz" lIns="128016" tIns="64008" rIns="128016" bIns="6400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40080" y="8898891"/>
            <a:ext cx="2987040" cy="511175"/>
          </a:xfrm>
          <a:prstGeom prst="rect">
            <a:avLst/>
          </a:prstGeom>
        </p:spPr>
        <p:txBody>
          <a:bodyPr vert="horz" lIns="128016" tIns="64008" rIns="128016" bIns="64008" rtlCol="0" anchor="ctr"/>
          <a:lstStyle>
            <a:lvl1pPr algn="l">
              <a:defRPr sz="1700">
                <a:solidFill>
                  <a:schemeClr val="tx1">
                    <a:tint val="75000"/>
                  </a:schemeClr>
                </a:solidFill>
              </a:defRPr>
            </a:lvl1pPr>
          </a:lstStyle>
          <a:p>
            <a:fld id="{D592892A-24A5-4B4B-8387-EBD59ECC851F}" type="datetimeFigureOut">
              <a:rPr lang="en-IN" smtClean="0"/>
              <a:t>08-08-2022</a:t>
            </a:fld>
            <a:endParaRPr lang="en-IN"/>
          </a:p>
        </p:txBody>
      </p:sp>
      <p:sp>
        <p:nvSpPr>
          <p:cNvPr id="5" name="Footer Placeholder 4"/>
          <p:cNvSpPr>
            <a:spLocks noGrp="1"/>
          </p:cNvSpPr>
          <p:nvPr>
            <p:ph type="ftr" sz="quarter" idx="3"/>
          </p:nvPr>
        </p:nvSpPr>
        <p:spPr>
          <a:xfrm>
            <a:off x="4373880" y="8898891"/>
            <a:ext cx="4053840" cy="511175"/>
          </a:xfrm>
          <a:prstGeom prst="rect">
            <a:avLst/>
          </a:prstGeom>
        </p:spPr>
        <p:txBody>
          <a:bodyPr vert="horz" lIns="128016" tIns="64008" rIns="128016" bIns="64008" rtlCol="0" anchor="ctr"/>
          <a:lstStyle>
            <a:lvl1pPr algn="ctr">
              <a:defRPr sz="17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174480" y="8898891"/>
            <a:ext cx="2987040" cy="511175"/>
          </a:xfrm>
          <a:prstGeom prst="rect">
            <a:avLst/>
          </a:prstGeom>
        </p:spPr>
        <p:txBody>
          <a:bodyPr vert="horz" lIns="128016" tIns="64008" rIns="128016" bIns="64008" rtlCol="0" anchor="ctr"/>
          <a:lstStyle>
            <a:lvl1pPr algn="r">
              <a:defRPr sz="1700">
                <a:solidFill>
                  <a:schemeClr val="tx1">
                    <a:tint val="75000"/>
                  </a:schemeClr>
                </a:solidFill>
              </a:defRPr>
            </a:lvl1pPr>
          </a:lstStyle>
          <a:p>
            <a:fld id="{E1285351-7647-4C03-97B0-B914A39DB234}"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80160" rtl="0" eaLnBrk="1" latinLnBrk="0" hangingPunct="1">
        <a:spcBef>
          <a:spcPct val="0"/>
        </a:spcBef>
        <a:buNone/>
        <a:defRPr sz="6200" kern="1200">
          <a:solidFill>
            <a:schemeClr val="tx1"/>
          </a:solidFill>
          <a:latin typeface="+mj-lt"/>
          <a:ea typeface="+mj-ea"/>
          <a:cs typeface="+mj-cs"/>
        </a:defRPr>
      </a:lvl1pPr>
    </p:titleStyle>
    <p:bodyStyle>
      <a:lvl1pPr marL="480060" indent="-480060" algn="l" defTabSz="1280160" rtl="0" eaLnBrk="1" latinLnBrk="0" hangingPunct="1">
        <a:spcBef>
          <a:spcPct val="20000"/>
        </a:spcBef>
        <a:buFont typeface="Arial" panose="020B0604020202020204" pitchFamily="34" charset="0"/>
        <a:buChar char="•"/>
        <a:defRPr sz="4500" kern="1200">
          <a:solidFill>
            <a:schemeClr val="tx1"/>
          </a:solidFill>
          <a:latin typeface="+mn-lt"/>
          <a:ea typeface="+mn-ea"/>
          <a:cs typeface="+mn-cs"/>
        </a:defRPr>
      </a:lvl1pPr>
      <a:lvl2pPr marL="1040130" indent="-400050" algn="l" defTabSz="1280160" rtl="0" eaLnBrk="1" latinLnBrk="0" hangingPunct="1">
        <a:spcBef>
          <a:spcPct val="20000"/>
        </a:spcBef>
        <a:buFont typeface="Arial" panose="020B0604020202020204" pitchFamily="34" charset="0"/>
        <a:buChar char="–"/>
        <a:defRPr sz="3900" kern="1200">
          <a:solidFill>
            <a:schemeClr val="tx1"/>
          </a:solidFill>
          <a:latin typeface="+mn-lt"/>
          <a:ea typeface="+mn-ea"/>
          <a:cs typeface="+mn-cs"/>
        </a:defRPr>
      </a:lvl2pPr>
      <a:lvl3pPr marL="1600200" indent="-320040" algn="l" defTabSz="128016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40280" indent="-320040" algn="l" defTabSz="12801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2880360" indent="-320040" algn="l" defTabSz="12801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3520440" indent="-320040" algn="l" defTabSz="12801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60520" indent="-320040" algn="l" defTabSz="12801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00600" indent="-320040" algn="l" defTabSz="12801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40680" indent="-320040" algn="l" defTabSz="128016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p:bodyStyle>
    <p:otherStyle>
      <a:defPPr>
        <a:defRPr lang="en-US"/>
      </a:defPPr>
      <a:lvl1pPr marL="0" algn="l" defTabSz="1280160" rtl="0" eaLnBrk="1" latinLnBrk="0" hangingPunct="1">
        <a:defRPr sz="2500" kern="1200">
          <a:solidFill>
            <a:schemeClr val="tx1"/>
          </a:solidFill>
          <a:latin typeface="+mn-lt"/>
          <a:ea typeface="+mn-ea"/>
          <a:cs typeface="+mn-cs"/>
        </a:defRPr>
      </a:lvl1pPr>
      <a:lvl2pPr marL="640080" algn="l" defTabSz="1280160" rtl="0" eaLnBrk="1" latinLnBrk="0" hangingPunct="1">
        <a:defRPr sz="2500" kern="1200">
          <a:solidFill>
            <a:schemeClr val="tx1"/>
          </a:solidFill>
          <a:latin typeface="+mn-lt"/>
          <a:ea typeface="+mn-ea"/>
          <a:cs typeface="+mn-cs"/>
        </a:defRPr>
      </a:lvl2pPr>
      <a:lvl3pPr marL="1280160" algn="l" defTabSz="1280160" rtl="0" eaLnBrk="1" latinLnBrk="0" hangingPunct="1">
        <a:defRPr sz="2500" kern="1200">
          <a:solidFill>
            <a:schemeClr val="tx1"/>
          </a:solidFill>
          <a:latin typeface="+mn-lt"/>
          <a:ea typeface="+mn-ea"/>
          <a:cs typeface="+mn-cs"/>
        </a:defRPr>
      </a:lvl3pPr>
      <a:lvl4pPr marL="1920240" algn="l" defTabSz="1280160" rtl="0" eaLnBrk="1" latinLnBrk="0" hangingPunct="1">
        <a:defRPr sz="2500" kern="1200">
          <a:solidFill>
            <a:schemeClr val="tx1"/>
          </a:solidFill>
          <a:latin typeface="+mn-lt"/>
          <a:ea typeface="+mn-ea"/>
          <a:cs typeface="+mn-cs"/>
        </a:defRPr>
      </a:lvl4pPr>
      <a:lvl5pPr marL="2560320" algn="l" defTabSz="1280160" rtl="0" eaLnBrk="1" latinLnBrk="0" hangingPunct="1">
        <a:defRPr sz="2500" kern="1200">
          <a:solidFill>
            <a:schemeClr val="tx1"/>
          </a:solidFill>
          <a:latin typeface="+mn-lt"/>
          <a:ea typeface="+mn-ea"/>
          <a:cs typeface="+mn-cs"/>
        </a:defRPr>
      </a:lvl5pPr>
      <a:lvl6pPr marL="3200400" algn="l" defTabSz="1280160" rtl="0" eaLnBrk="1" latinLnBrk="0" hangingPunct="1">
        <a:defRPr sz="2500" kern="1200">
          <a:solidFill>
            <a:schemeClr val="tx1"/>
          </a:solidFill>
          <a:latin typeface="+mn-lt"/>
          <a:ea typeface="+mn-ea"/>
          <a:cs typeface="+mn-cs"/>
        </a:defRPr>
      </a:lvl6pPr>
      <a:lvl7pPr marL="3840480" algn="l" defTabSz="1280160" rtl="0" eaLnBrk="1" latinLnBrk="0" hangingPunct="1">
        <a:defRPr sz="2500" kern="1200">
          <a:solidFill>
            <a:schemeClr val="tx1"/>
          </a:solidFill>
          <a:latin typeface="+mn-lt"/>
          <a:ea typeface="+mn-ea"/>
          <a:cs typeface="+mn-cs"/>
        </a:defRPr>
      </a:lvl7pPr>
      <a:lvl8pPr marL="4480560" algn="l" defTabSz="1280160" rtl="0" eaLnBrk="1" latinLnBrk="0" hangingPunct="1">
        <a:defRPr sz="2500" kern="1200">
          <a:solidFill>
            <a:schemeClr val="tx1"/>
          </a:solidFill>
          <a:latin typeface="+mn-lt"/>
          <a:ea typeface="+mn-ea"/>
          <a:cs typeface="+mn-cs"/>
        </a:defRPr>
      </a:lvl8pPr>
      <a:lvl9pPr marL="5120640" algn="l" defTabSz="1280160"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igarch.org/wp-content/uploads/2017/03/Welcome-1080x6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40" y="1575538"/>
            <a:ext cx="12902399" cy="8064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117" y="207998"/>
            <a:ext cx="12852717" cy="624786"/>
          </a:xfrm>
          <a:prstGeom prst="rect">
            <a:avLst/>
          </a:prstGeom>
        </p:spPr>
        <p:style>
          <a:lnRef idx="0">
            <a:schemeClr val="accent3"/>
          </a:lnRef>
          <a:fillRef idx="3">
            <a:schemeClr val="accent3"/>
          </a:fillRef>
          <a:effectRef idx="3">
            <a:schemeClr val="accent3"/>
          </a:effectRef>
          <a:fontRef idx="minor">
            <a:schemeClr val="lt1"/>
          </a:fontRef>
        </p:style>
        <p:txBody>
          <a:bodyPr wrap="square" lIns="128016" tIns="64008" rIns="128016" bIns="64008">
            <a:spAutoFit/>
          </a:bodyPr>
          <a:lstStyle/>
          <a:p>
            <a:pPr algn="ctr"/>
            <a:r>
              <a:rPr lang="en-IN" sz="3200" b="1" dirty="0">
                <a:solidFill>
                  <a:srgbClr val="FFFF00"/>
                </a:solidFill>
                <a:latin typeface="Times New Roman" panose="02020603050405020304" pitchFamily="18" charset="0"/>
                <a:cs typeface="Times New Roman" panose="02020603050405020304" pitchFamily="18" charset="0"/>
              </a:rPr>
              <a:t>19ECC01 – COMPUTER ARCHITECTURE AND ORGANIZATION </a:t>
            </a:r>
            <a:endParaRPr lang="en-IN" sz="3200"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576263" y="2862263"/>
            <a:ext cx="11649075" cy="3876675"/>
          </a:xfrm>
          <a:prstGeom prst="rect">
            <a:avLst/>
          </a:prstGeom>
          <a:noFill/>
          <a:ln w="9525">
            <a:noFill/>
            <a:miter lim="800000"/>
            <a:headEnd/>
            <a:tailEnd/>
          </a:ln>
        </p:spPr>
      </p:pic>
      <p:sp>
        <p:nvSpPr>
          <p:cNvPr id="5" name="Rectangle 4"/>
          <p:cNvSpPr/>
          <p:nvPr/>
        </p:nvSpPr>
        <p:spPr>
          <a:xfrm>
            <a:off x="0" y="868963"/>
            <a:ext cx="6192208" cy="517065"/>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Elements of Computers and its Limitations</a:t>
            </a:r>
          </a:p>
        </p:txBody>
      </p:sp>
      <p:sp>
        <p:nvSpPr>
          <p:cNvPr id="6" name="Rectangle 5"/>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650962" y="1011178"/>
            <a:ext cx="348204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Floating Point Numbers</a:t>
            </a:r>
            <a:endParaRPr lang="en-US" b="1"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504256" y="1776264"/>
            <a:ext cx="10645183" cy="489654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650962" y="1011178"/>
            <a:ext cx="348204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Floating Point Numbers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163777" y="1776264"/>
            <a:ext cx="1880643"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457200" indent="-457200" algn="just"/>
            <a:r>
              <a:rPr lang="en-US" b="1" dirty="0" smtClean="0">
                <a:latin typeface="Times New Roman" panose="02020603050405020304" pitchFamily="18" charset="0"/>
                <a:cs typeface="Times New Roman" panose="02020603050405020304" pitchFamily="18" charset="0"/>
              </a:rPr>
              <a:t>Limitations:</a:t>
            </a:r>
            <a:endParaRPr lang="en-US" b="1" dirty="0">
              <a:latin typeface="Times New Roman" panose="02020603050405020304" pitchFamily="18" charset="0"/>
              <a:cs typeface="Times New Roman" panose="02020603050405020304" pitchFamily="18" charset="0"/>
            </a:endParaRPr>
          </a:p>
        </p:txBody>
      </p:sp>
      <p:sp>
        <p:nvSpPr>
          <p:cNvPr id="8" name="Rectangle 7"/>
          <p:cNvSpPr/>
          <p:nvPr/>
        </p:nvSpPr>
        <p:spPr>
          <a:xfrm>
            <a:off x="1000200" y="2568352"/>
            <a:ext cx="10945216" cy="86177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It </a:t>
            </a:r>
            <a:r>
              <a:rPr lang="en-US" b="1" dirty="0" smtClean="0">
                <a:latin typeface="Times New Roman" panose="02020603050405020304" pitchFamily="18" charset="0"/>
                <a:cs typeface="Times New Roman" panose="02020603050405020304" pitchFamily="18" charset="0"/>
              </a:rPr>
              <a:t>cannot represent the number 1.25</a:t>
            </a:r>
            <a:r>
              <a:rPr lang="en-US" dirty="0" smtClean="0">
                <a:latin typeface="Times New Roman" panose="02020603050405020304" pitchFamily="18" charset="0"/>
                <a:cs typeface="Times New Roman" panose="02020603050405020304" pitchFamily="18" charset="0"/>
              </a:rPr>
              <a:t>; it is approximated by (011,101), representing </a:t>
            </a:r>
            <a:r>
              <a:rPr lang="en-US" b="1" dirty="0" smtClean="0">
                <a:latin typeface="Times New Roman" panose="02020603050405020304" pitchFamily="18" charset="0"/>
                <a:cs typeface="Times New Roman" panose="02020603050405020304" pitchFamily="18" charset="0"/>
              </a:rPr>
              <a:t>1.5</a:t>
            </a:r>
            <a:r>
              <a:rPr lang="en-US" dirty="0" smtClean="0">
                <a:latin typeface="Times New Roman" panose="02020603050405020304" pitchFamily="18" charset="0"/>
                <a:cs typeface="Times New Roman" panose="02020603050405020304" pitchFamily="18" charset="0"/>
              </a:rPr>
              <a:t>, or by either (001,000) or (001,100), representing </a:t>
            </a:r>
            <a:r>
              <a:rPr lang="en-US" b="1" dirty="0" smtClean="0">
                <a:latin typeface="Times New Roman" panose="02020603050405020304" pitchFamily="18" charset="0"/>
                <a:cs typeface="Times New Roman" panose="02020603050405020304" pitchFamily="18" charset="0"/>
              </a:rPr>
              <a:t>1.0</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784176" y="3648472"/>
            <a:ext cx="11593288" cy="240065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Moreover, the results of most calculations with floating-point arithmetic only approximate the correct result. </a:t>
            </a:r>
          </a:p>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For example, in the system, the exact result (18) of the addition (011,001) + (011,010), which implements 6 + 12, is </a:t>
            </a:r>
            <a:r>
              <a:rPr lang="en-US" b="1" dirty="0" smtClean="0">
                <a:latin typeface="Times New Roman" panose="02020603050405020304" pitchFamily="18" charset="0"/>
                <a:cs typeface="Times New Roman" panose="02020603050405020304" pitchFamily="18" charset="0"/>
              </a:rPr>
              <a:t>not </a:t>
            </a:r>
            <a:r>
              <a:rPr lang="en-US" b="1" dirty="0" err="1" smtClean="0">
                <a:latin typeface="Times New Roman" panose="02020603050405020304" pitchFamily="18" charset="0"/>
                <a:cs typeface="Times New Roman" panose="02020603050405020304" pitchFamily="18" charset="0"/>
              </a:rPr>
              <a:t>representable</a:t>
            </a:r>
            <a:r>
              <a:rPr lang="en-US" b="1" dirty="0" smtClean="0">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The closest </a:t>
            </a:r>
            <a:r>
              <a:rPr lang="en-US" dirty="0" err="1" smtClean="0">
                <a:latin typeface="Times New Roman" panose="02020603050405020304" pitchFamily="18" charset="0"/>
                <a:cs typeface="Times New Roman" panose="02020603050405020304" pitchFamily="18" charset="0"/>
              </a:rPr>
              <a:t>representable</a:t>
            </a:r>
            <a:r>
              <a:rPr lang="en-US" dirty="0" smtClean="0">
                <a:latin typeface="Times New Roman" panose="02020603050405020304" pitchFamily="18" charset="0"/>
                <a:cs typeface="Times New Roman" panose="02020603050405020304" pitchFamily="18" charset="0"/>
              </a:rPr>
              <a:t> number, that is, the best approximation to </a:t>
            </a:r>
            <a:r>
              <a:rPr lang="en-US" b="1" dirty="0" smtClean="0">
                <a:latin typeface="Times New Roman" panose="02020603050405020304" pitchFamily="18" charset="0"/>
                <a:cs typeface="Times New Roman" panose="02020603050405020304" pitchFamily="18" charset="0"/>
              </a:rPr>
              <a:t>18</a:t>
            </a:r>
            <a:r>
              <a:rPr lang="en-US" dirty="0" smtClean="0">
                <a:latin typeface="Times New Roman" panose="02020603050405020304" pitchFamily="18" charset="0"/>
                <a:cs typeface="Times New Roman" panose="02020603050405020304" pitchFamily="18" charset="0"/>
              </a:rPr>
              <a:t>, is </a:t>
            </a:r>
            <a:r>
              <a:rPr lang="en-US" b="1" dirty="0" smtClean="0">
                <a:latin typeface="Times New Roman" panose="02020603050405020304" pitchFamily="18" charset="0"/>
                <a:cs typeface="Times New Roman" panose="02020603050405020304" pitchFamily="18" charset="0"/>
              </a:rPr>
              <a:t>(010,011) = 16.</a:t>
            </a:r>
            <a:endParaRPr lang="en-US" b="1" dirty="0">
              <a:latin typeface="Times New Roman" panose="02020603050405020304" pitchFamily="18" charset="0"/>
              <a:cs typeface="Times New Roman" panose="02020603050405020304" pitchFamily="18" charset="0"/>
            </a:endParaRPr>
          </a:p>
        </p:txBody>
      </p:sp>
      <p:sp>
        <p:nvSpPr>
          <p:cNvPr id="10" name="Rectangle 9"/>
          <p:cNvSpPr/>
          <p:nvPr/>
        </p:nvSpPr>
        <p:spPr>
          <a:xfrm>
            <a:off x="784176" y="6456784"/>
            <a:ext cx="11305256" cy="86177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Overflow </a:t>
            </a:r>
            <a:r>
              <a:rPr lang="en-US" dirty="0" smtClean="0">
                <a:latin typeface="Times New Roman" panose="02020603050405020304" pitchFamily="18" charset="0"/>
                <a:cs typeface="Times New Roman" panose="02020603050405020304" pitchFamily="18" charset="0"/>
              </a:rPr>
              <a:t>occurs in this small system when a result's magnitude exceeds 24, and </a:t>
            </a:r>
          </a:p>
          <a:p>
            <a:pPr marL="457200" indent="-457200" algn="just">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Underflow</a:t>
            </a:r>
            <a:r>
              <a:rPr lang="en-US" dirty="0" smtClean="0">
                <a:latin typeface="Times New Roman" panose="02020603050405020304" pitchFamily="18" charset="0"/>
                <a:cs typeface="Times New Roman" panose="02020603050405020304" pitchFamily="18" charset="0"/>
              </a:rPr>
              <a:t> occurs when a nonzero result has a magnitude less than 0.125.</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650962" y="1011178"/>
            <a:ext cx="348204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Floating Point Numbers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239271" y="1632248"/>
            <a:ext cx="3929281"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457200" indent="-457200" algn="just"/>
            <a:r>
              <a:rPr lang="en-US" b="1" dirty="0" smtClean="0">
                <a:latin typeface="Times New Roman" panose="02020603050405020304" pitchFamily="18" charset="0"/>
                <a:cs typeface="Times New Roman" panose="02020603050405020304" pitchFamily="18" charset="0"/>
              </a:rPr>
              <a:t>Normalization and biasing:</a:t>
            </a:r>
            <a:endParaRPr lang="en-US" b="1" dirty="0">
              <a:latin typeface="Times New Roman" panose="02020603050405020304" pitchFamily="18" charset="0"/>
              <a:cs typeface="Times New Roman" panose="02020603050405020304" pitchFamily="18" charset="0"/>
            </a:endParaRPr>
          </a:p>
        </p:txBody>
      </p:sp>
      <p:sp>
        <p:nvSpPr>
          <p:cNvPr id="8" name="Rectangle 7"/>
          <p:cNvSpPr/>
          <p:nvPr/>
        </p:nvSpPr>
        <p:spPr>
          <a:xfrm>
            <a:off x="496144" y="2352328"/>
            <a:ext cx="12025336"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Floating-point representation is redundant in the sense that the same number can be represented in more than one way.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For example, 1.0 x 10 </a:t>
            </a:r>
            <a:r>
              <a:rPr lang="en-US" baseline="30000" dirty="0" smtClean="0">
                <a:latin typeface="Times New Roman" panose="02020603050405020304" pitchFamily="18" charset="0"/>
                <a:cs typeface="Times New Roman" panose="02020603050405020304" pitchFamily="18" charset="0"/>
              </a:rPr>
              <a:t>18</a:t>
            </a:r>
            <a:r>
              <a:rPr lang="en-US" dirty="0" smtClean="0">
                <a:latin typeface="Times New Roman" panose="02020603050405020304" pitchFamily="18" charset="0"/>
                <a:cs typeface="Times New Roman" panose="02020603050405020304" pitchFamily="18" charset="0"/>
              </a:rPr>
              <a:t>, 0.1 x 10 </a:t>
            </a:r>
            <a:r>
              <a:rPr lang="en-US" baseline="30000" dirty="0" smtClean="0">
                <a:latin typeface="Times New Roman" panose="02020603050405020304" pitchFamily="18" charset="0"/>
                <a:cs typeface="Times New Roman" panose="02020603050405020304" pitchFamily="18" charset="0"/>
              </a:rPr>
              <a:t>19</a:t>
            </a:r>
            <a:r>
              <a:rPr lang="en-US" dirty="0" smtClean="0">
                <a:latin typeface="Times New Roman" panose="02020603050405020304" pitchFamily="18" charset="0"/>
                <a:cs typeface="Times New Roman" panose="02020603050405020304" pitchFamily="18" charset="0"/>
              </a:rPr>
              <a:t>, 1000000 x 10 </a:t>
            </a:r>
            <a:r>
              <a:rPr lang="en-US" baseline="30000" dirty="0" smtClean="0">
                <a:latin typeface="Times New Roman" panose="02020603050405020304" pitchFamily="18" charset="0"/>
                <a:cs typeface="Times New Roman" panose="02020603050405020304" pitchFamily="18" charset="0"/>
              </a:rPr>
              <a:t>12</a:t>
            </a:r>
            <a:r>
              <a:rPr lang="en-US" dirty="0" smtClean="0">
                <a:latin typeface="Times New Roman" panose="02020603050405020304" pitchFamily="18" charset="0"/>
                <a:cs typeface="Times New Roman" panose="02020603050405020304" pitchFamily="18" charset="0"/>
              </a:rPr>
              <a:t>, and 0.000001 x 10</a:t>
            </a:r>
            <a:r>
              <a:rPr lang="en-US" baseline="30000" dirty="0" smtClean="0">
                <a:latin typeface="Times New Roman" panose="02020603050405020304" pitchFamily="18" charset="0"/>
                <a:cs typeface="Times New Roman" panose="02020603050405020304" pitchFamily="18" charset="0"/>
              </a:rPr>
              <a:t>24 </a:t>
            </a:r>
            <a:r>
              <a:rPr lang="en-US" dirty="0" smtClean="0">
                <a:latin typeface="Times New Roman" panose="02020603050405020304" pitchFamily="18" charset="0"/>
                <a:cs typeface="Times New Roman" panose="02020603050405020304" pitchFamily="18" charset="0"/>
              </a:rPr>
              <a:t>are possible representations of a quintillion.</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496144" y="4224536"/>
            <a:ext cx="12161440" cy="240065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Consider the common case where the mantissa is a sign-magnitude fraction and a base of </a:t>
            </a:r>
            <a:r>
              <a:rPr lang="en-US" b="1" dirty="0" smtClean="0">
                <a:latin typeface="Times New Roman" panose="02020603050405020304" pitchFamily="18" charset="0"/>
                <a:cs typeface="Times New Roman" panose="02020603050405020304" pitchFamily="18" charset="0"/>
              </a:rPr>
              <a:t>r</a:t>
            </a:r>
            <a:r>
              <a:rPr lang="en-US" dirty="0" smtClean="0">
                <a:latin typeface="Times New Roman" panose="02020603050405020304" pitchFamily="18" charset="0"/>
                <a:cs typeface="Times New Roman" panose="02020603050405020304" pitchFamily="18" charset="0"/>
              </a:rPr>
              <a:t> is used.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mantissa is said to be normalized if the digit to the right of the radix point is not zero, that is, no leading zeros appear in the magnitude part of the number.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Thus, for example, </a:t>
            </a:r>
            <a:r>
              <a:rPr lang="en-US" b="1" dirty="0" smtClean="0">
                <a:latin typeface="Times New Roman" panose="02020603050405020304" pitchFamily="18" charset="0"/>
                <a:cs typeface="Times New Roman" panose="02020603050405020304" pitchFamily="18" charset="0"/>
              </a:rPr>
              <a:t>0.1 x 10 </a:t>
            </a:r>
            <a:r>
              <a:rPr lang="en-US" b="1" baseline="30000" dirty="0" smtClean="0">
                <a:latin typeface="Times New Roman" panose="02020603050405020304" pitchFamily="18" charset="0"/>
                <a:cs typeface="Times New Roman" panose="02020603050405020304" pitchFamily="18" charset="0"/>
              </a:rPr>
              <a:t>19  </a:t>
            </a:r>
            <a:r>
              <a:rPr lang="en-US" dirty="0" smtClean="0">
                <a:latin typeface="Times New Roman" panose="02020603050405020304" pitchFamily="18" charset="0"/>
                <a:cs typeface="Times New Roman" panose="02020603050405020304" pitchFamily="18" charset="0"/>
              </a:rPr>
              <a:t>is the unique normal form of a quintillion using base 10, a decimal mantissa, and a decimal exponent.</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0" y="6744816"/>
            <a:ext cx="12801600" cy="278537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representation of zero poses some special problems.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mantissa must, of course, be zero, but the exponent can have any value, since </a:t>
            </a:r>
            <a:r>
              <a:rPr lang="en-US" b="1" dirty="0" smtClean="0">
                <a:latin typeface="Times New Roman" panose="02020603050405020304" pitchFamily="18" charset="0"/>
                <a:cs typeface="Times New Roman" panose="02020603050405020304" pitchFamily="18" charset="0"/>
              </a:rPr>
              <a:t>0xB</a:t>
            </a:r>
            <a:r>
              <a:rPr lang="en-US" b="1" baseline="30000" dirty="0" smtClean="0">
                <a:latin typeface="Times New Roman" panose="02020603050405020304" pitchFamily="18" charset="0"/>
                <a:cs typeface="Times New Roman" panose="02020603050405020304" pitchFamily="18" charset="0"/>
              </a:rPr>
              <a:t>E</a:t>
            </a:r>
            <a:r>
              <a:rPr lang="en-US" b="1" dirty="0" smtClean="0">
                <a:latin typeface="Times New Roman" panose="02020603050405020304" pitchFamily="18" charset="0"/>
                <a:cs typeface="Times New Roman" panose="02020603050405020304" pitchFamily="18" charset="0"/>
              </a:rPr>
              <a:t> = 0</a:t>
            </a:r>
            <a:r>
              <a:rPr lang="en-US" dirty="0" smtClean="0">
                <a:latin typeface="Times New Roman" panose="02020603050405020304" pitchFamily="18" charset="0"/>
                <a:cs typeface="Times New Roman" panose="02020603050405020304" pitchFamily="18" charset="0"/>
              </a:rPr>
              <a:t> for all values of E.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Often in attempting to compute zero, round-off errors result in a mantissa that is nearly, but not exactly, zero.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For the entire floating-point number to be close to zero, its exponent must be a very large negative number </a:t>
            </a:r>
            <a:r>
              <a:rPr lang="en-US" b="1" dirty="0" smtClean="0">
                <a:latin typeface="Times New Roman" panose="02020603050405020304" pitchFamily="18" charset="0"/>
                <a:cs typeface="Times New Roman" panose="02020603050405020304" pitchFamily="18" charset="0"/>
              </a:rPr>
              <a:t>-K</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650962" y="1011178"/>
            <a:ext cx="348204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Floating Point Numbers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239271" y="1632248"/>
            <a:ext cx="3929281"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457200" indent="-457200" algn="just"/>
            <a:r>
              <a:rPr lang="en-US" b="1" dirty="0" smtClean="0">
                <a:latin typeface="Times New Roman" panose="02020603050405020304" pitchFamily="18" charset="0"/>
                <a:cs typeface="Times New Roman" panose="02020603050405020304" pitchFamily="18" charset="0"/>
              </a:rPr>
              <a:t>Normalization and biasing:</a:t>
            </a:r>
            <a:endParaRPr lang="en-US" b="1" dirty="0">
              <a:latin typeface="Times New Roman" panose="02020603050405020304" pitchFamily="18" charset="0"/>
              <a:cs typeface="Times New Roman" panose="02020603050405020304" pitchFamily="18" charset="0"/>
            </a:endParaRPr>
          </a:p>
        </p:txBody>
      </p:sp>
      <p:sp>
        <p:nvSpPr>
          <p:cNvPr id="12" name="Rectangle 11"/>
          <p:cNvSpPr/>
          <p:nvPr/>
        </p:nvSpPr>
        <p:spPr>
          <a:xfrm>
            <a:off x="280120" y="2280320"/>
            <a:ext cx="12241360" cy="48320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A second complication arises from the desirability of representing zero by a sequence of 0-bits only. This convention gives zero the same representation in both fixed- and floating-point formats, which facilitates the implementation of instructions that test for zero. </a:t>
            </a:r>
          </a:p>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These considerations suggest that floating-point exponents should be encoded in excess-K code similar to the excess-three code, where the exponent field E contains an integer that is the desired exponent value plus K. </a:t>
            </a:r>
          </a:p>
          <a:p>
            <a:pPr marL="457200" indent="-457200" algn="just">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The quantity K is called the bias, and an exponent encoded in this way is called a biased exponent or characteristic. </a:t>
            </a:r>
          </a:p>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Figure 3.25 shows the possible values of an 8-bit exponent with bias </a:t>
            </a:r>
            <a:r>
              <a:rPr lang="en-US" sz="2800" b="1" dirty="0" smtClean="0">
                <a:latin typeface="Times New Roman" panose="02020603050405020304" pitchFamily="18" charset="0"/>
                <a:cs typeface="Times New Roman" panose="02020603050405020304" pitchFamily="18" charset="0"/>
              </a:rPr>
              <a:t>127 and 128.</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650962" y="1011178"/>
            <a:ext cx="348204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Floating Point Numbers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239271" y="1632248"/>
            <a:ext cx="3929281"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457200" indent="-457200" algn="just"/>
            <a:r>
              <a:rPr lang="en-US" b="1" dirty="0" smtClean="0">
                <a:latin typeface="Times New Roman" panose="02020603050405020304" pitchFamily="18" charset="0"/>
                <a:cs typeface="Times New Roman" panose="02020603050405020304" pitchFamily="18" charset="0"/>
              </a:rPr>
              <a:t>Normalization and biasing:</a:t>
            </a:r>
            <a:endParaRPr lang="en-US" b="1"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2728392" y="2352328"/>
            <a:ext cx="6984776" cy="708013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650962" y="1011178"/>
            <a:ext cx="348204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Floating Point Numbers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660063" y="1632248"/>
            <a:ext cx="3087705"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457200" indent="-457200" algn="just"/>
            <a:r>
              <a:rPr lang="en-US" b="1" dirty="0" smtClean="0">
                <a:latin typeface="Times New Roman" panose="02020603050405020304" pitchFamily="18" charset="0"/>
                <a:cs typeface="Times New Roman" panose="02020603050405020304" pitchFamily="18" charset="0"/>
              </a:rPr>
              <a:t>IEEE 754 Standard:</a:t>
            </a:r>
            <a:endParaRPr lang="en-US" b="1" dirty="0">
              <a:latin typeface="Times New Roman" panose="02020603050405020304" pitchFamily="18" charset="0"/>
              <a:cs typeface="Times New Roman" panose="02020603050405020304" pitchFamily="18" charset="0"/>
            </a:endParaRPr>
          </a:p>
        </p:txBody>
      </p:sp>
      <p:sp>
        <p:nvSpPr>
          <p:cNvPr id="8" name="Rectangle 7"/>
          <p:cNvSpPr/>
          <p:nvPr/>
        </p:nvSpPr>
        <p:spPr>
          <a:xfrm>
            <a:off x="424136" y="2613933"/>
            <a:ext cx="12025336" cy="393954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Until the 1980s floating-point number formats varied from one computer family to the next, making it difficult to transport programs between different computers without encountering small but significant differences in such areas as round-off errors.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To deal with this problem, the Institute of Electrical and Electronics Engineers (IEEE) sponsored a standard format for 32-bit and larger floating-point numbers, known as the </a:t>
            </a:r>
            <a:r>
              <a:rPr lang="en-US" b="1" dirty="0" smtClean="0">
                <a:latin typeface="Times New Roman" panose="02020603050405020304" pitchFamily="18" charset="0"/>
                <a:cs typeface="Times New Roman" panose="02020603050405020304" pitchFamily="18" charset="0"/>
              </a:rPr>
              <a:t>IEEE 754 standard [IEEE 1985]. </a:t>
            </a:r>
            <a:r>
              <a:rPr lang="en-US" dirty="0" smtClean="0">
                <a:latin typeface="Times New Roman" panose="02020603050405020304" pitchFamily="18" charset="0"/>
                <a:cs typeface="Times New Roman" panose="02020603050405020304" pitchFamily="18" charset="0"/>
              </a:rPr>
              <a:t>which has been widely adopted by computer manufacturers.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Besides specifying the permissible formats for M, E, and B, the IEEE standard prescribes methods for handling </a:t>
            </a:r>
            <a:r>
              <a:rPr lang="en-US" b="1" dirty="0" smtClean="0">
                <a:latin typeface="Times New Roman" panose="02020603050405020304" pitchFamily="18" charset="0"/>
                <a:cs typeface="Times New Roman" panose="02020603050405020304" pitchFamily="18" charset="0"/>
              </a:rPr>
              <a:t>round-off errors, overflow, underflow, and other exceptional conditions.</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856184" y="2352328"/>
            <a:ext cx="11080194" cy="295232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650962" y="1011178"/>
            <a:ext cx="348204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Floating Point Numbers</a:t>
            </a:r>
            <a:endParaRPr lang="en-US" b="1" dirty="0">
              <a:latin typeface="Times New Roman" panose="02020603050405020304" pitchFamily="18" charset="0"/>
              <a:cs typeface="Times New Roman" panose="02020603050405020304" pitchFamily="18" charset="0"/>
            </a:endParaRPr>
          </a:p>
        </p:txBody>
      </p:sp>
      <p:sp>
        <p:nvSpPr>
          <p:cNvPr id="8" name="Rectangle 7"/>
          <p:cNvSpPr/>
          <p:nvPr/>
        </p:nvSpPr>
        <p:spPr>
          <a:xfrm>
            <a:off x="660063" y="1632248"/>
            <a:ext cx="3087705"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457200" indent="-457200" algn="just"/>
            <a:r>
              <a:rPr lang="en-US" b="1" dirty="0" smtClean="0">
                <a:latin typeface="Times New Roman" panose="02020603050405020304" pitchFamily="18" charset="0"/>
                <a:cs typeface="Times New Roman" panose="02020603050405020304" pitchFamily="18" charset="0"/>
              </a:rPr>
              <a:t>IEEE 754 Standard:</a:t>
            </a:r>
            <a:endParaRPr lang="en-US" b="1"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3" cstate="print"/>
          <a:srcRect/>
          <a:stretch>
            <a:fillRect/>
          </a:stretch>
        </p:blipFill>
        <p:spPr bwMode="auto">
          <a:xfrm>
            <a:off x="712168" y="5736704"/>
            <a:ext cx="11404510" cy="144016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60240"/>
            <a:ext cx="2012089"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457200" indent="-457200" algn="just"/>
            <a:r>
              <a:rPr lang="en-US" b="1" dirty="0" smtClean="0">
                <a:latin typeface="Times New Roman" panose="02020603050405020304" pitchFamily="18" charset="0"/>
                <a:cs typeface="Times New Roman" panose="02020603050405020304" pitchFamily="18" charset="0"/>
              </a:rPr>
              <a:t>Special Case:</a:t>
            </a:r>
            <a:endParaRPr lang="en-US" b="1" dirty="0">
              <a:latin typeface="Times New Roman" panose="02020603050405020304" pitchFamily="18" charset="0"/>
              <a:cs typeface="Times New Roman" panose="02020603050405020304" pitchFamily="18" charset="0"/>
            </a:endParaRPr>
          </a:p>
        </p:txBody>
      </p:sp>
      <p:sp>
        <p:nvSpPr>
          <p:cNvPr id="5" name="Rectangle 4"/>
          <p:cNvSpPr/>
          <p:nvPr/>
        </p:nvSpPr>
        <p:spPr>
          <a:xfrm>
            <a:off x="-1" y="2208312"/>
            <a:ext cx="12801601" cy="224676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If the result of a floating-point operation is not a valid floating-point number, then a special code referred to as </a:t>
            </a:r>
            <a:r>
              <a:rPr lang="en-US" sz="2800" b="1" dirty="0" smtClean="0">
                <a:latin typeface="Times New Roman" panose="02020603050405020304" pitchFamily="18" charset="0"/>
                <a:cs typeface="Times New Roman" panose="02020603050405020304" pitchFamily="18" charset="0"/>
              </a:rPr>
              <a:t>not a number (</a:t>
            </a:r>
            <a:r>
              <a:rPr lang="en-US" sz="2800" b="1" dirty="0" err="1" smtClean="0">
                <a:latin typeface="Times New Roman" panose="02020603050405020304" pitchFamily="18" charset="0"/>
                <a:cs typeface="Times New Roman" panose="02020603050405020304" pitchFamily="18" charset="0"/>
              </a:rPr>
              <a:t>NaN</a:t>
            </a:r>
            <a:r>
              <a:rPr lang="en-US" sz="2800" b="1" dirty="0" smtClean="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 is used. </a:t>
            </a:r>
          </a:p>
          <a:p>
            <a:pPr marL="457200" indent="-457200"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Examples of operations that result in </a:t>
            </a:r>
            <a:r>
              <a:rPr lang="en-US" sz="2800" dirty="0" err="1" smtClean="0">
                <a:latin typeface="Times New Roman" panose="02020603050405020304" pitchFamily="18" charset="0"/>
                <a:cs typeface="Times New Roman" panose="02020603050405020304" pitchFamily="18" charset="0"/>
              </a:rPr>
              <a:t>N</a:t>
            </a:r>
            <a:r>
              <a:rPr lang="en-US" sz="2800" b="1" dirty="0" err="1" smtClean="0">
                <a:latin typeface="Times New Roman" panose="02020603050405020304" pitchFamily="18" charset="0"/>
                <a:cs typeface="Times New Roman" panose="02020603050405020304" pitchFamily="18" charset="0"/>
              </a:rPr>
              <a:t>aNs</a:t>
            </a:r>
            <a:r>
              <a:rPr lang="en-US" sz="2800" b="1" dirty="0" smtClean="0">
                <a:latin typeface="Times New Roman" panose="02020603050405020304" pitchFamily="18" charset="0"/>
                <a:cs typeface="Times New Roman" panose="02020603050405020304" pitchFamily="18" charset="0"/>
              </a:rPr>
              <a:t> are dividing zero by zero and taking the square root of a negative number.</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NaN</a:t>
            </a:r>
            <a:r>
              <a:rPr lang="en-US" sz="2800" dirty="0" smtClean="0">
                <a:latin typeface="Times New Roman" panose="02020603050405020304" pitchFamily="18" charset="0"/>
                <a:cs typeface="Times New Roman" panose="02020603050405020304" pitchFamily="18" charset="0"/>
              </a:rPr>
              <a:t> formats are identified in the standard by M≠0, and E = 255 (32-bit format) or E = 2047 (64-bit format).</a:t>
            </a:r>
            <a:endParaRPr lang="en-US" sz="28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7" name="Rectangle 6"/>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8" name="Rectangle 7"/>
          <p:cNvSpPr/>
          <p:nvPr/>
        </p:nvSpPr>
        <p:spPr>
          <a:xfrm>
            <a:off x="4650962" y="1011178"/>
            <a:ext cx="348204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Floating Point Numbers</a:t>
            </a:r>
            <a:endParaRPr lang="en-US" b="1" dirty="0">
              <a:latin typeface="Times New Roman" panose="02020603050405020304" pitchFamily="18" charset="0"/>
              <a:cs typeface="Times New Roman" panose="02020603050405020304" pitchFamily="18" charset="0"/>
            </a:endParaRPr>
          </a:p>
        </p:txBody>
      </p:sp>
      <p:sp>
        <p:nvSpPr>
          <p:cNvPr id="9" name="Rectangle 8"/>
          <p:cNvSpPr/>
          <p:nvPr/>
        </p:nvSpPr>
        <p:spPr>
          <a:xfrm>
            <a:off x="280120" y="4784918"/>
            <a:ext cx="11809312"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When </a:t>
            </a:r>
            <a:r>
              <a:rPr lang="en-US" sz="2800" b="1" dirty="0" smtClean="0">
                <a:latin typeface="Times New Roman" panose="02020603050405020304" pitchFamily="18" charset="0"/>
                <a:cs typeface="Times New Roman" panose="02020603050405020304" pitchFamily="18" charset="0"/>
              </a:rPr>
              <a:t>overflow</a:t>
            </a:r>
            <a:r>
              <a:rPr lang="en-US" sz="2800" dirty="0" smtClean="0">
                <a:latin typeface="Times New Roman" panose="02020603050405020304" pitchFamily="18" charset="0"/>
                <a:cs typeface="Times New Roman" panose="02020603050405020304" pitchFamily="18" charset="0"/>
              </a:rPr>
              <a:t> occurs, meaning that a number has been produced whose magnitude is too big to represent by the usual format, the result is referred to as infinity, or </a:t>
            </a:r>
            <a:r>
              <a:rPr lang="el-GR" sz="2800" b="1" dirty="0" smtClean="0">
                <a:latin typeface="Times New Roman" panose="02020603050405020304" pitchFamily="18" charset="0"/>
                <a:cs typeface="Times New Roman" panose="02020603050405020304" pitchFamily="18" charset="0"/>
              </a:rPr>
              <a:t>α</a:t>
            </a:r>
            <a:r>
              <a:rPr lang="en-US" sz="2800" dirty="0" smtClean="0">
                <a:latin typeface="Times New Roman" panose="02020603050405020304" pitchFamily="18" charset="0"/>
                <a:cs typeface="Times New Roman" panose="02020603050405020304" pitchFamily="18" charset="0"/>
              </a:rPr>
              <a:t>, and is identified by M = 0, and E = 255 (32-bit format) or E = 2047 (64-bit format).</a:t>
            </a:r>
            <a:endParaRPr lang="en-US" sz="2800"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2800400" y="6744816"/>
            <a:ext cx="7342056" cy="270088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650962" y="1011178"/>
            <a:ext cx="348204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Floating Point Numbers</a:t>
            </a:r>
            <a:endParaRPr lang="en-US"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nvGraphicFramePr>
        <p:xfrm>
          <a:off x="216020" y="2280320"/>
          <a:ext cx="12305460" cy="6003036"/>
        </p:xfrm>
        <a:graphic>
          <a:graphicData uri="http://schemas.openxmlformats.org/drawingml/2006/table">
            <a:tbl>
              <a:tblPr firstRow="1" lastRow="1" bandRow="1">
                <a:tableStyleId>{912C8C85-51F0-491E-9774-3900AFEF0FD7}</a:tableStyleId>
              </a:tblPr>
              <a:tblGrid>
                <a:gridCol w="1230546"/>
                <a:gridCol w="1230546"/>
                <a:gridCol w="1230546"/>
                <a:gridCol w="1230546"/>
                <a:gridCol w="1230546"/>
                <a:gridCol w="1230546"/>
                <a:gridCol w="1230546"/>
                <a:gridCol w="1230546"/>
                <a:gridCol w="1230546"/>
                <a:gridCol w="1230546"/>
              </a:tblGrid>
              <a:tr h="1161173">
                <a:tc>
                  <a:txBody>
                    <a:bodyPr/>
                    <a:lstStyle/>
                    <a:p>
                      <a:pPr algn="ctr">
                        <a:lnSpc>
                          <a:spcPct val="115000"/>
                        </a:lnSpc>
                        <a:spcAft>
                          <a:spcPts val="0"/>
                        </a:spcAft>
                      </a:pPr>
                      <a:r>
                        <a:rPr lang="en-US" sz="2400" dirty="0">
                          <a:latin typeface="Times New Roman" panose="02020603050405020304" pitchFamily="18" charset="0"/>
                          <a:cs typeface="Times New Roman" panose="02020603050405020304" pitchFamily="18" charset="0"/>
                        </a:rPr>
                        <a:t>Common name</a:t>
                      </a:r>
                      <a:endParaRPr lang="en-US" sz="24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dirty="0">
                          <a:latin typeface="Times New Roman" panose="02020603050405020304" pitchFamily="18" charset="0"/>
                          <a:cs typeface="Times New Roman" panose="02020603050405020304" pitchFamily="18" charset="0"/>
                        </a:rPr>
                        <a:t>Base</a:t>
                      </a:r>
                      <a:endParaRPr lang="en-US" sz="24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dirty="0" smtClean="0">
                          <a:latin typeface="Times New Roman" panose="02020603050405020304" pitchFamily="18" charset="0"/>
                          <a:cs typeface="Times New Roman" panose="02020603050405020304" pitchFamily="18" charset="0"/>
                        </a:rPr>
                        <a:t>Sign</a:t>
                      </a:r>
                      <a:endParaRPr lang="en-US" sz="24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dirty="0" smtClean="0">
                          <a:latin typeface="Times New Roman" panose="02020603050405020304" pitchFamily="18" charset="0"/>
                          <a:ea typeface="Calibri" panose="020F0502020204030204"/>
                          <a:cs typeface="Times New Roman" panose="02020603050405020304" pitchFamily="18" charset="0"/>
                        </a:rPr>
                        <a:t>Exponent</a:t>
                      </a:r>
                      <a:endParaRPr lang="en-US" sz="24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dirty="0" err="1">
                          <a:latin typeface="Times New Roman" panose="02020603050405020304" pitchFamily="18" charset="0"/>
                          <a:cs typeface="Times New Roman" panose="02020603050405020304" pitchFamily="18" charset="0"/>
                        </a:rPr>
                        <a:t>Significand</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bits</a:t>
                      </a:r>
                      <a:r>
                        <a:rPr lang="en-US" sz="2400" u="sng" baseline="300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or </a:t>
                      </a:r>
                      <a:r>
                        <a:rPr lang="en-US" sz="2400" dirty="0">
                          <a:latin typeface="Times New Roman" panose="02020603050405020304" pitchFamily="18" charset="0"/>
                          <a:cs typeface="Times New Roman" panose="02020603050405020304" pitchFamily="18" charset="0"/>
                        </a:rPr>
                        <a:t>digits</a:t>
                      </a:r>
                      <a:endParaRPr lang="en-US" sz="24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dirty="0" smtClean="0">
                          <a:latin typeface="Times New Roman" panose="02020603050405020304" pitchFamily="18" charset="0"/>
                          <a:ea typeface="Calibri" panose="020F0502020204030204"/>
                          <a:cs typeface="Times New Roman" panose="02020603050405020304" pitchFamily="18" charset="0"/>
                        </a:rPr>
                        <a:t>Total</a:t>
                      </a:r>
                      <a:endParaRPr lang="en-US" sz="24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dirty="0">
                          <a:latin typeface="Times New Roman" panose="02020603050405020304" pitchFamily="18" charset="0"/>
                          <a:cs typeface="Times New Roman" panose="02020603050405020304" pitchFamily="18" charset="0"/>
                        </a:rPr>
                        <a:t>Exponent bits</a:t>
                      </a:r>
                      <a:endParaRPr lang="en-US" sz="24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dirty="0">
                          <a:latin typeface="Times New Roman" panose="02020603050405020304" pitchFamily="18" charset="0"/>
                          <a:cs typeface="Times New Roman" panose="02020603050405020304" pitchFamily="18" charset="0"/>
                        </a:rPr>
                        <a:t>Exponent </a:t>
                      </a:r>
                      <a:r>
                        <a:rPr lang="en-US" sz="2400" dirty="0" smtClean="0">
                          <a:latin typeface="Times New Roman" panose="02020603050405020304" pitchFamily="18" charset="0"/>
                          <a:cs typeface="Times New Roman" panose="02020603050405020304" pitchFamily="18" charset="0"/>
                        </a:rPr>
                        <a:t>bias</a:t>
                      </a:r>
                      <a:endParaRPr lang="en-US" sz="24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E min</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E max</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69563">
                <a:tc>
                  <a:txBody>
                    <a:bodyPr/>
                    <a:lstStyle/>
                    <a:p>
                      <a:pPr algn="ctr">
                        <a:lnSpc>
                          <a:spcPct val="115000"/>
                        </a:lnSpc>
                        <a:spcAft>
                          <a:spcPts val="0"/>
                        </a:spcAft>
                      </a:pPr>
                      <a:r>
                        <a:rPr lang="en-US" sz="2400" b="1" dirty="0">
                          <a:latin typeface="Times New Roman" panose="02020603050405020304" pitchFamily="18" charset="0"/>
                          <a:cs typeface="Times New Roman" panose="02020603050405020304" pitchFamily="18" charset="0"/>
                        </a:rPr>
                        <a:t>Half precision</a:t>
                      </a:r>
                      <a:endParaRPr lang="en-US" sz="2400" b="1"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2</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cs typeface="Times New Roman" panose="02020603050405020304" pitchFamily="18" charset="0"/>
                        </a:rPr>
                        <a:t>1</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ea typeface="Calibri" panose="020F0502020204030204"/>
                          <a:cs typeface="Times New Roman" panose="02020603050405020304" pitchFamily="18" charset="0"/>
                        </a:rPr>
                        <a:t>5</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a:solidFill>
                            <a:srgbClr val="0070C0"/>
                          </a:solidFill>
                          <a:latin typeface="Times New Roman" panose="02020603050405020304" pitchFamily="18" charset="0"/>
                          <a:cs typeface="Times New Roman" panose="02020603050405020304" pitchFamily="18" charset="0"/>
                        </a:rPr>
                        <a:t>11</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ea typeface="Calibri" panose="020F0502020204030204"/>
                          <a:cs typeface="Times New Roman" panose="02020603050405020304" pitchFamily="18" charset="0"/>
                        </a:rPr>
                        <a:t>16</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5</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2</a:t>
                      </a:r>
                      <a:r>
                        <a:rPr lang="en-US" sz="2400" baseline="30000">
                          <a:latin typeface="Times New Roman" panose="02020603050405020304" pitchFamily="18" charset="0"/>
                          <a:cs typeface="Times New Roman" panose="02020603050405020304" pitchFamily="18" charset="0"/>
                        </a:rPr>
                        <a:t>4</a:t>
                      </a:r>
                      <a:r>
                        <a:rPr lang="en-US" sz="2400">
                          <a:latin typeface="Times New Roman" panose="02020603050405020304" pitchFamily="18" charset="0"/>
                          <a:cs typeface="Times New Roman" panose="02020603050405020304" pitchFamily="18" charset="0"/>
                        </a:rPr>
                        <a:t>−1 = 15</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−14</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+15</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69563">
                <a:tc>
                  <a:txBody>
                    <a:bodyPr/>
                    <a:lstStyle/>
                    <a:p>
                      <a:pPr algn="ctr">
                        <a:lnSpc>
                          <a:spcPct val="115000"/>
                        </a:lnSpc>
                        <a:spcAft>
                          <a:spcPts val="0"/>
                        </a:spcAft>
                      </a:pPr>
                      <a:r>
                        <a:rPr lang="en-US" sz="2400" b="1">
                          <a:latin typeface="Times New Roman" panose="02020603050405020304" pitchFamily="18" charset="0"/>
                          <a:cs typeface="Times New Roman" panose="02020603050405020304" pitchFamily="18" charset="0"/>
                        </a:rPr>
                        <a:t>Single precision</a:t>
                      </a:r>
                      <a:endParaRPr lang="en-US" sz="2400" b="1">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2</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cs typeface="Times New Roman" panose="02020603050405020304" pitchFamily="18" charset="0"/>
                        </a:rPr>
                        <a:t>1</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ea typeface="Calibri" panose="020F0502020204030204"/>
                          <a:cs typeface="Times New Roman" panose="02020603050405020304" pitchFamily="18" charset="0"/>
                        </a:rPr>
                        <a:t>8</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a:solidFill>
                            <a:srgbClr val="0070C0"/>
                          </a:solidFill>
                          <a:latin typeface="Times New Roman" panose="02020603050405020304" pitchFamily="18" charset="0"/>
                          <a:cs typeface="Times New Roman" panose="02020603050405020304" pitchFamily="18" charset="0"/>
                        </a:rPr>
                        <a:t>24</a:t>
                      </a:r>
                      <a:endParaRPr lang="en-US" sz="2400" b="1">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ea typeface="Calibri" panose="020F0502020204030204"/>
                          <a:cs typeface="Times New Roman" panose="02020603050405020304" pitchFamily="18" charset="0"/>
                        </a:rPr>
                        <a:t>32</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8</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2</a:t>
                      </a:r>
                      <a:r>
                        <a:rPr lang="en-US" sz="2400" baseline="30000">
                          <a:latin typeface="Times New Roman" panose="02020603050405020304" pitchFamily="18" charset="0"/>
                          <a:cs typeface="Times New Roman" panose="02020603050405020304" pitchFamily="18" charset="0"/>
                        </a:rPr>
                        <a:t>7</a:t>
                      </a:r>
                      <a:r>
                        <a:rPr lang="en-US" sz="2400">
                          <a:latin typeface="Times New Roman" panose="02020603050405020304" pitchFamily="18" charset="0"/>
                          <a:cs typeface="Times New Roman" panose="02020603050405020304" pitchFamily="18" charset="0"/>
                        </a:rPr>
                        <a:t>−1 = 127</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−126</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+127</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69563">
                <a:tc>
                  <a:txBody>
                    <a:bodyPr/>
                    <a:lstStyle/>
                    <a:p>
                      <a:pPr algn="ctr">
                        <a:lnSpc>
                          <a:spcPct val="115000"/>
                        </a:lnSpc>
                        <a:spcAft>
                          <a:spcPts val="0"/>
                        </a:spcAft>
                      </a:pPr>
                      <a:r>
                        <a:rPr lang="en-US" sz="2400" b="1">
                          <a:latin typeface="Times New Roman" panose="02020603050405020304" pitchFamily="18" charset="0"/>
                          <a:cs typeface="Times New Roman" panose="02020603050405020304" pitchFamily="18" charset="0"/>
                        </a:rPr>
                        <a:t>Double precision</a:t>
                      </a:r>
                      <a:endParaRPr lang="en-US" sz="2400" b="1">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2</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cs typeface="Times New Roman" panose="02020603050405020304" pitchFamily="18" charset="0"/>
                        </a:rPr>
                        <a:t>1</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ea typeface="Calibri" panose="020F0502020204030204"/>
                          <a:cs typeface="Times New Roman" panose="02020603050405020304" pitchFamily="18" charset="0"/>
                        </a:rPr>
                        <a:t>11</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a:solidFill>
                            <a:srgbClr val="0070C0"/>
                          </a:solidFill>
                          <a:latin typeface="Times New Roman" panose="02020603050405020304" pitchFamily="18" charset="0"/>
                          <a:cs typeface="Times New Roman" panose="02020603050405020304" pitchFamily="18" charset="0"/>
                        </a:rPr>
                        <a:t>53</a:t>
                      </a:r>
                      <a:endParaRPr lang="en-US" sz="2400" b="1">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ea typeface="Calibri" panose="020F0502020204030204"/>
                          <a:cs typeface="Times New Roman" panose="02020603050405020304" pitchFamily="18" charset="0"/>
                        </a:rPr>
                        <a:t>64</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11</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2</a:t>
                      </a:r>
                      <a:r>
                        <a:rPr lang="en-US" sz="2400" baseline="30000">
                          <a:latin typeface="Times New Roman" panose="02020603050405020304" pitchFamily="18" charset="0"/>
                          <a:cs typeface="Times New Roman" panose="02020603050405020304" pitchFamily="18" charset="0"/>
                        </a:rPr>
                        <a:t>10</a:t>
                      </a:r>
                      <a:r>
                        <a:rPr lang="en-US" sz="2400">
                          <a:latin typeface="Times New Roman" panose="02020603050405020304" pitchFamily="18" charset="0"/>
                          <a:cs typeface="Times New Roman" panose="02020603050405020304" pitchFamily="18" charset="0"/>
                        </a:rPr>
                        <a:t>−1 = 1023</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−1022</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+1023</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161173">
                <a:tc>
                  <a:txBody>
                    <a:bodyPr/>
                    <a:lstStyle/>
                    <a:p>
                      <a:pPr algn="ctr">
                        <a:lnSpc>
                          <a:spcPct val="115000"/>
                        </a:lnSpc>
                        <a:spcAft>
                          <a:spcPts val="0"/>
                        </a:spcAft>
                      </a:pPr>
                      <a:r>
                        <a:rPr lang="en-US" sz="2400" b="1">
                          <a:latin typeface="Times New Roman" panose="02020603050405020304" pitchFamily="18" charset="0"/>
                          <a:cs typeface="Times New Roman" panose="02020603050405020304" pitchFamily="18" charset="0"/>
                        </a:rPr>
                        <a:t>Quadruple precision</a:t>
                      </a:r>
                      <a:endParaRPr lang="en-US" sz="2400" b="1">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2</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cs typeface="Times New Roman" panose="02020603050405020304" pitchFamily="18" charset="0"/>
                        </a:rPr>
                        <a:t>1</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ea typeface="Calibri" panose="020F0502020204030204"/>
                          <a:cs typeface="Times New Roman" panose="02020603050405020304" pitchFamily="18" charset="0"/>
                        </a:rPr>
                        <a:t>15</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a:solidFill>
                            <a:srgbClr val="0070C0"/>
                          </a:solidFill>
                          <a:latin typeface="Times New Roman" panose="02020603050405020304" pitchFamily="18" charset="0"/>
                          <a:cs typeface="Times New Roman" panose="02020603050405020304" pitchFamily="18" charset="0"/>
                        </a:rPr>
                        <a:t>113</a:t>
                      </a:r>
                      <a:endParaRPr lang="en-US" sz="2400" b="1">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ea typeface="Calibri" panose="020F0502020204030204"/>
                          <a:cs typeface="Times New Roman" panose="02020603050405020304" pitchFamily="18" charset="0"/>
                        </a:rPr>
                        <a:t>128</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15</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2</a:t>
                      </a:r>
                      <a:r>
                        <a:rPr lang="en-US" sz="2400" baseline="30000">
                          <a:latin typeface="Times New Roman" panose="02020603050405020304" pitchFamily="18" charset="0"/>
                          <a:cs typeface="Times New Roman" panose="02020603050405020304" pitchFamily="18" charset="0"/>
                        </a:rPr>
                        <a:t>14</a:t>
                      </a:r>
                      <a:r>
                        <a:rPr lang="en-US" sz="2400">
                          <a:latin typeface="Times New Roman" panose="02020603050405020304" pitchFamily="18" charset="0"/>
                          <a:cs typeface="Times New Roman" panose="02020603050405020304" pitchFamily="18" charset="0"/>
                        </a:rPr>
                        <a:t>−1 = 16383</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−16382</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a:latin typeface="Times New Roman" panose="02020603050405020304" pitchFamily="18" charset="0"/>
                          <a:cs typeface="Times New Roman" panose="02020603050405020304" pitchFamily="18" charset="0"/>
                        </a:rPr>
                        <a:t>+16383</a:t>
                      </a:r>
                      <a:endParaRPr lang="en-US" sz="24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69563">
                <a:tc>
                  <a:txBody>
                    <a:bodyPr/>
                    <a:lstStyle/>
                    <a:p>
                      <a:pPr algn="ctr">
                        <a:lnSpc>
                          <a:spcPct val="115000"/>
                        </a:lnSpc>
                        <a:spcAft>
                          <a:spcPts val="0"/>
                        </a:spcAft>
                      </a:pPr>
                      <a:r>
                        <a:rPr lang="en-US" sz="2400" b="1" dirty="0" err="1">
                          <a:latin typeface="Times New Roman" panose="02020603050405020304" pitchFamily="18" charset="0"/>
                          <a:cs typeface="Times New Roman" panose="02020603050405020304" pitchFamily="18" charset="0"/>
                        </a:rPr>
                        <a:t>Octuple</a:t>
                      </a:r>
                      <a:r>
                        <a:rPr lang="en-US" sz="2400" b="1" dirty="0">
                          <a:latin typeface="Times New Roman" panose="02020603050405020304" pitchFamily="18" charset="0"/>
                          <a:cs typeface="Times New Roman" panose="02020603050405020304" pitchFamily="18" charset="0"/>
                        </a:rPr>
                        <a:t> precision</a:t>
                      </a:r>
                      <a:endParaRPr lang="en-US" sz="2400" b="1"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0">
                          <a:latin typeface="Times New Roman" panose="02020603050405020304" pitchFamily="18" charset="0"/>
                          <a:cs typeface="Times New Roman" panose="02020603050405020304" pitchFamily="18" charset="0"/>
                        </a:rPr>
                        <a:t>2</a:t>
                      </a:r>
                      <a:endParaRPr lang="en-US" sz="2400" b="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cs typeface="Times New Roman" panose="02020603050405020304" pitchFamily="18" charset="0"/>
                        </a:rPr>
                        <a:t>1</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ea typeface="Calibri" panose="020F0502020204030204"/>
                          <a:cs typeface="Times New Roman" panose="02020603050405020304" pitchFamily="18" charset="0"/>
                        </a:rPr>
                        <a:t>19</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a:solidFill>
                            <a:srgbClr val="0070C0"/>
                          </a:solidFill>
                          <a:latin typeface="Times New Roman" panose="02020603050405020304" pitchFamily="18" charset="0"/>
                          <a:cs typeface="Times New Roman" panose="02020603050405020304" pitchFamily="18" charset="0"/>
                        </a:rPr>
                        <a:t>237</a:t>
                      </a:r>
                      <a:endParaRPr lang="en-US" sz="2400" b="1">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1" dirty="0" smtClean="0">
                          <a:solidFill>
                            <a:srgbClr val="0070C0"/>
                          </a:solidFill>
                          <a:latin typeface="Times New Roman" panose="02020603050405020304" pitchFamily="18" charset="0"/>
                          <a:ea typeface="Calibri" panose="020F0502020204030204"/>
                          <a:cs typeface="Times New Roman" panose="02020603050405020304" pitchFamily="18" charset="0"/>
                        </a:rPr>
                        <a:t>256</a:t>
                      </a:r>
                      <a:endParaRPr lang="en-US" sz="2400" b="1" dirty="0">
                        <a:solidFill>
                          <a:srgbClr val="0070C0"/>
                        </a:solidFill>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0">
                          <a:latin typeface="Times New Roman" panose="02020603050405020304" pitchFamily="18" charset="0"/>
                          <a:cs typeface="Times New Roman" panose="02020603050405020304" pitchFamily="18" charset="0"/>
                        </a:rPr>
                        <a:t>19</a:t>
                      </a:r>
                      <a:endParaRPr lang="en-US" sz="2400" b="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0">
                          <a:latin typeface="Times New Roman" panose="02020603050405020304" pitchFamily="18" charset="0"/>
                          <a:cs typeface="Times New Roman" panose="02020603050405020304" pitchFamily="18" charset="0"/>
                        </a:rPr>
                        <a:t>2</a:t>
                      </a:r>
                      <a:r>
                        <a:rPr lang="en-US" sz="2400" b="0" baseline="30000">
                          <a:latin typeface="Times New Roman" panose="02020603050405020304" pitchFamily="18" charset="0"/>
                          <a:cs typeface="Times New Roman" panose="02020603050405020304" pitchFamily="18" charset="0"/>
                        </a:rPr>
                        <a:t>18</a:t>
                      </a:r>
                      <a:r>
                        <a:rPr lang="en-US" sz="2400" b="0">
                          <a:latin typeface="Times New Roman" panose="02020603050405020304" pitchFamily="18" charset="0"/>
                          <a:cs typeface="Times New Roman" panose="02020603050405020304" pitchFamily="18" charset="0"/>
                        </a:rPr>
                        <a:t>−1 = 262143</a:t>
                      </a:r>
                      <a:endParaRPr lang="en-US" sz="2400" b="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0">
                          <a:latin typeface="Times New Roman" panose="02020603050405020304" pitchFamily="18" charset="0"/>
                          <a:cs typeface="Times New Roman" panose="02020603050405020304" pitchFamily="18" charset="0"/>
                        </a:rPr>
                        <a:t>−262142</a:t>
                      </a:r>
                      <a:endParaRPr lang="en-US" sz="2400" b="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2400" b="0" dirty="0">
                          <a:latin typeface="Times New Roman" panose="02020603050405020304" pitchFamily="18" charset="0"/>
                          <a:cs typeface="Times New Roman" panose="02020603050405020304" pitchFamily="18" charset="0"/>
                        </a:rPr>
                        <a:t>+262143</a:t>
                      </a:r>
                      <a:endParaRPr lang="en-US" sz="2400" b="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913053" y="1011178"/>
            <a:ext cx="2957861"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Instruction Formats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24136" y="2064296"/>
            <a:ext cx="11953328"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purpose of an instruction is to specify both an operation to be carried out by a CPU or other processor and the set of operands or data to be used in the operation.</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operands include the input data or arguments of the operation and the results that are produced.</a:t>
            </a:r>
            <a:endParaRPr lang="en-US"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2080320" y="3864496"/>
            <a:ext cx="9453475" cy="1134417"/>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5320680" y="5088632"/>
            <a:ext cx="3369974" cy="648072"/>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352128" y="6000343"/>
            <a:ext cx="11881320" cy="240065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operation op is specified by a field called the  </a:t>
            </a:r>
            <a:r>
              <a:rPr lang="en-US" dirty="0" err="1" smtClean="0">
                <a:latin typeface="Times New Roman" panose="02020603050405020304" pitchFamily="18" charset="0"/>
                <a:cs typeface="Times New Roman" panose="02020603050405020304" pitchFamily="18" charset="0"/>
              </a:rPr>
              <a:t>opcode</a:t>
            </a:r>
            <a:r>
              <a:rPr lang="en-US" dirty="0" smtClean="0">
                <a:latin typeface="Times New Roman" panose="02020603050405020304" pitchFamily="18" charset="0"/>
                <a:cs typeface="Times New Roman" panose="02020603050405020304" pitchFamily="18" charset="0"/>
              </a:rPr>
              <a:t> (operation code). The n X</a:t>
            </a:r>
            <a:r>
              <a:rPr lang="en-US" baseline="-25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 X</a:t>
            </a:r>
            <a:r>
              <a:rPr lang="en-US" baseline="-25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 . ., </a:t>
            </a:r>
            <a:r>
              <a:rPr lang="en-US" dirty="0" err="1" smtClean="0">
                <a:latin typeface="Times New Roman" panose="02020603050405020304" pitchFamily="18" charset="0"/>
                <a:cs typeface="Times New Roman" panose="02020603050405020304" pitchFamily="18" charset="0"/>
              </a:rPr>
              <a:t>X</a:t>
            </a:r>
            <a:r>
              <a:rPr lang="en-US" baseline="-25000" dirty="0" err="1" smtClean="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 fields are referred to as addresses.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An  address X</a:t>
            </a:r>
            <a:r>
              <a:rPr lang="en-US" baseline="-25000" dirty="0"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typically names a register or a memory location that stores an operand value.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In some instances X</a:t>
            </a:r>
            <a:r>
              <a:rPr lang="en-US" baseline="-25000" dirty="0"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itself is the desired value, in which case it is called an immediate address.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784176" y="1488232"/>
            <a:ext cx="11039475" cy="225742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0" y="868963"/>
            <a:ext cx="6192208" cy="517065"/>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Elements of Computers and its Limitations</a:t>
            </a:r>
          </a:p>
        </p:txBody>
      </p:sp>
      <p:sp>
        <p:nvSpPr>
          <p:cNvPr id="6" name="Rectangle 5"/>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pic>
        <p:nvPicPr>
          <p:cNvPr id="7171" name="Picture 3"/>
          <p:cNvPicPr>
            <a:picLocks noChangeAspect="1" noChangeArrowheads="1"/>
          </p:cNvPicPr>
          <p:nvPr/>
        </p:nvPicPr>
        <p:blipFill>
          <a:blip r:embed="rId3" cstate="print"/>
          <a:srcRect/>
          <a:stretch>
            <a:fillRect/>
          </a:stretch>
        </p:blipFill>
        <p:spPr bwMode="auto">
          <a:xfrm>
            <a:off x="804863" y="3936504"/>
            <a:ext cx="11191875" cy="55530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807246" y="399603"/>
            <a:ext cx="8858250" cy="915352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24136" y="2064296"/>
            <a:ext cx="2957861"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Instruction Formats</a:t>
            </a:r>
            <a:endParaRPr lang="en-US" b="1" dirty="0">
              <a:latin typeface="Times New Roman" panose="02020603050405020304" pitchFamily="18" charset="0"/>
              <a:cs typeface="Times New Roman" panose="02020603050405020304" pitchFamily="18" charset="0"/>
            </a:endParaRPr>
          </a:p>
        </p:txBody>
      </p:sp>
      <p:sp>
        <p:nvSpPr>
          <p:cNvPr id="8" name="Rectangle 7"/>
          <p:cNvSpPr/>
          <p:nvPr/>
        </p:nvSpPr>
        <p:spPr>
          <a:xfrm>
            <a:off x="144016" y="4008512"/>
            <a:ext cx="3304456" cy="124649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marL="457200" indent="-457200" algn="just">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Instruction length in the 680X0 varies from 2 to 10 bytes.</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913053" y="1011178"/>
            <a:ext cx="2957861"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Instruction Formats</a:t>
            </a:r>
            <a:endParaRPr lang="en-US" b="1"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856184" y="1632248"/>
            <a:ext cx="11233248" cy="2524461"/>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640160" y="4368552"/>
            <a:ext cx="11449272"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A variant of the same two-address instruction can also refer to an operand in memory:</a:t>
            </a:r>
            <a:endParaRPr lang="en-US" dirty="0">
              <a:latin typeface="Times New Roman" panose="02020603050405020304" pitchFamily="18" charset="0"/>
              <a:cs typeface="Times New Roman" panose="02020603050405020304" pitchFamily="18" charset="0"/>
            </a:endParaRPr>
          </a:p>
        </p:txBody>
      </p:sp>
      <p:pic>
        <p:nvPicPr>
          <p:cNvPr id="3075" name="Picture 3"/>
          <p:cNvPicPr>
            <a:picLocks noChangeAspect="1" noChangeArrowheads="1"/>
          </p:cNvPicPr>
          <p:nvPr/>
        </p:nvPicPr>
        <p:blipFill>
          <a:blip r:embed="rId3" cstate="print"/>
          <a:srcRect/>
          <a:stretch>
            <a:fillRect/>
          </a:stretch>
        </p:blipFill>
        <p:spPr bwMode="auto">
          <a:xfrm>
            <a:off x="1072207" y="5448672"/>
            <a:ext cx="11060429" cy="2016224"/>
          </a:xfrm>
          <a:prstGeom prst="rect">
            <a:avLst/>
          </a:prstGeom>
          <a:ln>
            <a:noFill/>
          </a:ln>
          <a:effectLst>
            <a:outerShdw blurRad="292100" dist="139700" dir="2700000" algn="tl" rotWithShape="0">
              <a:srgbClr val="333333">
                <a:alpha val="65000"/>
              </a:srgbClr>
            </a:outerShdw>
          </a:effectLst>
        </p:spPr>
      </p:pic>
      <p:pic>
        <p:nvPicPr>
          <p:cNvPr id="3076" name="Picture 4"/>
          <p:cNvPicPr>
            <a:picLocks noChangeAspect="1" noChangeArrowheads="1"/>
          </p:cNvPicPr>
          <p:nvPr/>
        </p:nvPicPr>
        <p:blipFill>
          <a:blip r:embed="rId4" cstate="print"/>
          <a:srcRect/>
          <a:stretch>
            <a:fillRect/>
          </a:stretch>
        </p:blipFill>
        <p:spPr bwMode="auto">
          <a:xfrm>
            <a:off x="856183" y="7752928"/>
            <a:ext cx="11471619" cy="144016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297773" y="1011178"/>
            <a:ext cx="2188421"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RISC Formats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352128" y="1848272"/>
            <a:ext cx="12025336" cy="86177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Complex instructions lead to several difficulties, which RISCs with their smaller and streamlined instruction sets attempt to minimize.</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280120" y="3072408"/>
            <a:ext cx="12161440"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The many instruction types and formats of a CISC complicate the program control unit that decodes instruction </a:t>
            </a:r>
            <a:r>
              <a:rPr lang="en-US" sz="2800" dirty="0" err="1" smtClean="0">
                <a:latin typeface="Times New Roman" panose="02020603050405020304" pitchFamily="18" charset="0"/>
                <a:cs typeface="Times New Roman" panose="02020603050405020304" pitchFamily="18" charset="0"/>
              </a:rPr>
              <a:t>opcodes</a:t>
            </a:r>
            <a:r>
              <a:rPr lang="en-US" sz="2800" dirty="0" smtClean="0">
                <a:latin typeface="Times New Roman" panose="02020603050405020304" pitchFamily="18" charset="0"/>
                <a:cs typeface="Times New Roman" panose="02020603050405020304" pitchFamily="18" charset="0"/>
              </a:rPr>
              <a:t> and issues the control signals that govern their execution. The 68020 employs a large, two-level </a:t>
            </a:r>
            <a:r>
              <a:rPr lang="en-US" sz="2800" dirty="0" err="1" smtClean="0">
                <a:latin typeface="Times New Roman" panose="02020603050405020304" pitchFamily="18" charset="0"/>
                <a:cs typeface="Times New Roman" panose="02020603050405020304" pitchFamily="18" charset="0"/>
              </a:rPr>
              <a:t>microprogrammed</a:t>
            </a:r>
            <a:r>
              <a:rPr lang="en-US" sz="2800" dirty="0" smtClean="0">
                <a:latin typeface="Times New Roman" panose="02020603050405020304" pitchFamily="18" charset="0"/>
                <a:cs typeface="Times New Roman" panose="02020603050405020304" pitchFamily="18" charset="0"/>
              </a:rPr>
              <a:t> PCU (Figure 3.11), whereas the ARM6 has a smaller hardwired circuit as its PCU.</a:t>
            </a:r>
          </a:p>
          <a:p>
            <a:pPr marL="457200" indent="-457200"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Fast, single-cycle instruction execution is harder to achieve with a complex instruction set, and it is more difficult for a compiler to optimize object-code performance.</a:t>
            </a:r>
            <a:endParaRPr lang="en-US" sz="2800"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640160" y="6816823"/>
            <a:ext cx="10873208" cy="257396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063364" y="1992288"/>
            <a:ext cx="10864496" cy="6120680"/>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5297773" y="1011178"/>
            <a:ext cx="2188421"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RISC Formats</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967557" y="1011178"/>
            <a:ext cx="284885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Operand Extension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1776264"/>
            <a:ext cx="12449472"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Numerical operands can be unsigned binary number words, such as memory addresses, or signed data words that employ twos-complement code.</a:t>
            </a:r>
          </a:p>
          <a:p>
            <a:pPr marL="457200" indent="-457200"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A systematic method is needed to extend short operand values to full-size, signed or unsigned numbers.</a:t>
            </a:r>
            <a:endParaRPr lang="en-US" sz="2800" dirty="0">
              <a:latin typeface="Times New Roman" panose="02020603050405020304" pitchFamily="18" charset="0"/>
              <a:cs typeface="Times New Roman" panose="02020603050405020304" pitchFamily="18" charset="0"/>
            </a:endParaRPr>
          </a:p>
        </p:txBody>
      </p:sp>
      <p:sp>
        <p:nvSpPr>
          <p:cNvPr id="8" name="Rectangle 7"/>
          <p:cNvSpPr/>
          <p:nvPr/>
        </p:nvSpPr>
        <p:spPr>
          <a:xfrm>
            <a:off x="0" y="4150781"/>
            <a:ext cx="12521480" cy="201593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When a short w-bit, twos-complement number is used in an n-bit arithmetic operation where n &gt; m, a technique called sign extension is employed. </a:t>
            </a:r>
          </a:p>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This techniques replicates the left-most bit s of the short operand N, which corresponds to its</a:t>
            </a:r>
          </a:p>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sign bit, n-m times and attaches </a:t>
            </a:r>
            <a:r>
              <a:rPr lang="en-US" dirty="0" err="1" smtClean="0">
                <a:latin typeface="Times New Roman" panose="02020603050405020304" pitchFamily="18" charset="0"/>
                <a:cs typeface="Times New Roman" panose="02020603050405020304" pitchFamily="18" charset="0"/>
              </a:rPr>
              <a:t>s</a:t>
            </a:r>
            <a:r>
              <a:rPr lang="en-US" baseline="30000" dirty="0" err="1" smtClean="0">
                <a:latin typeface="Times New Roman" panose="02020603050405020304" pitchFamily="18" charset="0"/>
                <a:cs typeface="Times New Roman" panose="02020603050405020304" pitchFamily="18" charset="0"/>
              </a:rPr>
              <a:t>n</a:t>
            </a:r>
            <a:r>
              <a:rPr lang="en-US" baseline="30000" dirty="0" smtClean="0">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 = ss... s to the left side of N. Sign extension changes a 13-bit operand</a:t>
            </a:r>
            <a:endParaRPr lang="en-US"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3736504" y="6456784"/>
            <a:ext cx="4114743" cy="720080"/>
          </a:xfrm>
          <a:prstGeom prst="rect">
            <a:avLst/>
          </a:prstGeom>
          <a:ln>
            <a:noFill/>
          </a:ln>
          <a:effectLst>
            <a:outerShdw blurRad="292100" dist="139700" dir="2700000" algn="tl" rotWithShape="0">
              <a:srgbClr val="333333">
                <a:alpha val="65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1720279" y="7752928"/>
            <a:ext cx="7408451" cy="504056"/>
          </a:xfrm>
          <a:prstGeom prst="rect">
            <a:avLst/>
          </a:prstGeom>
          <a:ln>
            <a:noFill/>
          </a:ln>
          <a:effectLst>
            <a:outerShdw blurRad="292100" dist="139700" dir="2700000" algn="tl" rotWithShape="0">
              <a:srgbClr val="333333">
                <a:alpha val="65000"/>
              </a:srgbClr>
            </a:outerShdw>
          </a:effectLst>
        </p:spPr>
      </p:pic>
      <p:pic>
        <p:nvPicPr>
          <p:cNvPr id="5124" name="Picture 4"/>
          <p:cNvPicPr>
            <a:picLocks noChangeAspect="1" noChangeArrowheads="1"/>
          </p:cNvPicPr>
          <p:nvPr/>
        </p:nvPicPr>
        <p:blipFill>
          <a:blip r:embed="rId4" cstate="print"/>
          <a:srcRect/>
          <a:stretch>
            <a:fillRect/>
          </a:stretch>
        </p:blipFill>
        <p:spPr bwMode="auto">
          <a:xfrm>
            <a:off x="9209112" y="7824936"/>
            <a:ext cx="3514725" cy="323850"/>
          </a:xfrm>
          <a:prstGeom prst="rect">
            <a:avLst/>
          </a:prstGeom>
          <a:noFill/>
          <a:ln w="9525">
            <a:noFill/>
            <a:miter lim="800000"/>
            <a:headEnd/>
            <a:tailEnd/>
          </a:ln>
        </p:spPr>
      </p:pic>
      <p:pic>
        <p:nvPicPr>
          <p:cNvPr id="5125" name="Picture 5"/>
          <p:cNvPicPr>
            <a:picLocks noChangeAspect="1" noChangeArrowheads="1"/>
          </p:cNvPicPr>
          <p:nvPr/>
        </p:nvPicPr>
        <p:blipFill>
          <a:blip r:embed="rId5" cstate="print"/>
          <a:srcRect/>
          <a:stretch>
            <a:fillRect/>
          </a:stretch>
        </p:blipFill>
        <p:spPr bwMode="auto">
          <a:xfrm>
            <a:off x="1432248" y="8473008"/>
            <a:ext cx="7350577" cy="576064"/>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8921080" y="8354705"/>
            <a:ext cx="3808512" cy="1015663"/>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457200" indent="-457200" algn="just">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If S=0, then sign extension would precede N by 19 leading 0s.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032964" y="1011178"/>
            <a:ext cx="2718052"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Addressing Modes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352128" y="1776264"/>
            <a:ext cx="11881320" cy="12464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purpose of an address field is to point to the current value V(X) of some operand X used by an instruction.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This value can be specified in various ways, which are termed addressing modes. </a:t>
            </a:r>
          </a:p>
        </p:txBody>
      </p:sp>
      <p:sp>
        <p:nvSpPr>
          <p:cNvPr id="8" name="Rectangle 7"/>
          <p:cNvSpPr/>
          <p:nvPr/>
        </p:nvSpPr>
        <p:spPr>
          <a:xfrm>
            <a:off x="2368352" y="3288432"/>
            <a:ext cx="9577064"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r>
              <a:rPr lang="en-US" sz="2800" dirty="0" smtClean="0">
                <a:latin typeface="Times New Roman" panose="02020603050405020304" pitchFamily="18" charset="0"/>
                <a:cs typeface="Times New Roman" panose="02020603050405020304" pitchFamily="18" charset="0"/>
              </a:rPr>
              <a:t>The addressing mode of X affects the following issues:</a:t>
            </a:r>
          </a:p>
          <a:p>
            <a:pPr marL="457200" indent="-457200" algn="just">
              <a:buFont typeface="Wingdings" panose="05000000000000000000" pitchFamily="2" charset="2"/>
              <a:buChar char="Ø"/>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The speed with which V(X) can be accessed by the CPU.</a:t>
            </a:r>
          </a:p>
          <a:p>
            <a:pPr marL="457200" indent="-457200" algn="just">
              <a:buFont typeface="Wingdings" panose="05000000000000000000" pitchFamily="2" charset="2"/>
              <a:buChar char="Ø"/>
            </a:pPr>
            <a:r>
              <a:rPr lang="en-US" sz="2800" b="1" dirty="0" smtClean="0">
                <a:latin typeface="Times New Roman" panose="02020603050405020304" pitchFamily="18" charset="0"/>
                <a:cs typeface="Times New Roman" panose="02020603050405020304" pitchFamily="18" charset="0"/>
              </a:rPr>
              <a:t>The ease with which V(X) can be specified and altered.</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032964" y="1011178"/>
            <a:ext cx="2718052"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Addressing Modes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1447705" y="2568352"/>
            <a:ext cx="9480609" cy="5016758"/>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marL="457200" indent="-457200" algn="just">
              <a:buFont typeface="+mj-lt"/>
              <a:buAutoNum type="arabicPeriod"/>
            </a:pPr>
            <a:r>
              <a:rPr lang="en-US" sz="3200" b="1" dirty="0" smtClean="0">
                <a:latin typeface="Times New Roman" panose="02020603050405020304" pitchFamily="18" charset="0"/>
                <a:cs typeface="Times New Roman" panose="02020603050405020304" pitchFamily="18" charset="0"/>
              </a:rPr>
              <a:t>Immediate addressing</a:t>
            </a:r>
          </a:p>
          <a:p>
            <a:pPr marL="457200" indent="-457200" algn="just">
              <a:buFont typeface="+mj-lt"/>
              <a:buAutoNum type="arabicPeriod"/>
            </a:pPr>
            <a:r>
              <a:rPr lang="en-US" sz="3200" b="1" dirty="0" smtClean="0">
                <a:latin typeface="Times New Roman" panose="02020603050405020304" pitchFamily="18" charset="0"/>
                <a:cs typeface="Times New Roman" panose="02020603050405020304" pitchFamily="18" charset="0"/>
              </a:rPr>
              <a:t>Direct addressing</a:t>
            </a:r>
          </a:p>
          <a:p>
            <a:pPr marL="457200" indent="-457200" algn="just">
              <a:buFont typeface="+mj-lt"/>
              <a:buAutoNum type="arabicPeriod"/>
            </a:pPr>
            <a:r>
              <a:rPr lang="en-US" sz="3200" b="1" dirty="0" smtClean="0">
                <a:latin typeface="Times New Roman" panose="02020603050405020304" pitchFamily="18" charset="0"/>
                <a:cs typeface="Times New Roman" panose="02020603050405020304" pitchFamily="18" charset="0"/>
              </a:rPr>
              <a:t>Indirect addressing</a:t>
            </a:r>
          </a:p>
          <a:p>
            <a:pPr marL="457200" indent="-457200" algn="just">
              <a:buFont typeface="+mj-lt"/>
              <a:buAutoNum type="arabicPeriod"/>
            </a:pPr>
            <a:r>
              <a:rPr lang="en-US" sz="3200" b="1" dirty="0" smtClean="0">
                <a:latin typeface="Times New Roman" panose="02020603050405020304" pitchFamily="18" charset="0"/>
                <a:cs typeface="Times New Roman" panose="02020603050405020304" pitchFamily="18" charset="0"/>
              </a:rPr>
              <a:t>Relative addressing</a:t>
            </a:r>
          </a:p>
          <a:p>
            <a:pPr marL="457200" indent="-457200" algn="just">
              <a:buFont typeface="+mj-lt"/>
              <a:buAutoNum type="arabicPeriod"/>
            </a:pPr>
            <a:r>
              <a:rPr lang="en-US" sz="3200" b="1" dirty="0" smtClean="0">
                <a:latin typeface="Times New Roman" panose="02020603050405020304" pitchFamily="18" charset="0"/>
                <a:cs typeface="Times New Roman" panose="02020603050405020304" pitchFamily="18" charset="0"/>
              </a:rPr>
              <a:t>Register Direct addressing</a:t>
            </a:r>
          </a:p>
          <a:p>
            <a:pPr marL="457200" indent="-457200" algn="just">
              <a:buFont typeface="+mj-lt"/>
              <a:buAutoNum type="arabicPeriod"/>
            </a:pPr>
            <a:r>
              <a:rPr lang="en-US" sz="3200" b="1" dirty="0" smtClean="0">
                <a:latin typeface="Times New Roman" panose="02020603050405020304" pitchFamily="18" charset="0"/>
                <a:cs typeface="Times New Roman" panose="02020603050405020304" pitchFamily="18" charset="0"/>
              </a:rPr>
              <a:t>Register Indirect addressing</a:t>
            </a:r>
          </a:p>
          <a:p>
            <a:pPr marL="457200" indent="-457200" algn="just">
              <a:buFont typeface="+mj-lt"/>
              <a:buAutoNum type="arabicPeriod"/>
            </a:pPr>
            <a:r>
              <a:rPr lang="en-US" sz="3200" b="1" dirty="0" smtClean="0">
                <a:latin typeface="Times New Roman" panose="02020603050405020304" pitchFamily="18" charset="0"/>
                <a:cs typeface="Times New Roman" panose="02020603050405020304" pitchFamily="18" charset="0"/>
              </a:rPr>
              <a:t>Register Indirect with offset addressing</a:t>
            </a:r>
          </a:p>
          <a:p>
            <a:pPr marL="457200" indent="-457200" algn="just">
              <a:buFont typeface="+mj-lt"/>
              <a:buAutoNum type="arabicPeriod"/>
            </a:pPr>
            <a:r>
              <a:rPr lang="en-US" sz="3200" b="1" dirty="0" smtClean="0">
                <a:latin typeface="Times New Roman" panose="02020603050405020304" pitchFamily="18" charset="0"/>
                <a:cs typeface="Times New Roman" panose="02020603050405020304" pitchFamily="18" charset="0"/>
              </a:rPr>
              <a:t>Register Indirect with immediate index addressing</a:t>
            </a:r>
          </a:p>
          <a:p>
            <a:pPr marL="457200" indent="-457200" algn="just">
              <a:buFont typeface="+mj-lt"/>
              <a:buAutoNum type="arabicPeriod"/>
            </a:pPr>
            <a:r>
              <a:rPr lang="en-US" sz="3200" b="1" dirty="0" smtClean="0">
                <a:latin typeface="Times New Roman" panose="02020603050405020304" pitchFamily="18" charset="0"/>
                <a:cs typeface="Times New Roman" panose="02020603050405020304" pitchFamily="18" charset="0"/>
              </a:rPr>
              <a:t>Post Incrementing/Decrementing</a:t>
            </a:r>
          </a:p>
          <a:p>
            <a:pPr marL="457200" indent="-457200" algn="just">
              <a:buFont typeface="+mj-lt"/>
              <a:buAutoNum type="arabicPeriod"/>
            </a:pPr>
            <a:r>
              <a:rPr lang="en-US" sz="3200" b="1" dirty="0" smtClean="0">
                <a:latin typeface="Times New Roman" panose="02020603050405020304" pitchFamily="18" charset="0"/>
                <a:cs typeface="Times New Roman" panose="02020603050405020304" pitchFamily="18" charset="0"/>
              </a:rPr>
              <a:t>Pre Incrementing/Decrementing </a:t>
            </a:r>
            <a:endParaRPr lang="en-US" sz="3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3408518" y="1011178"/>
            <a:ext cx="596695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Addressing Modes – Number of Addresses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640160" y="2208312"/>
            <a:ext cx="11593288" cy="397031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Fewer the addresses, the </a:t>
            </a:r>
            <a:r>
              <a:rPr lang="en-US" sz="2800" b="1" dirty="0" smtClean="0">
                <a:latin typeface="Times New Roman" panose="02020603050405020304" pitchFamily="18" charset="0"/>
                <a:cs typeface="Times New Roman" panose="02020603050405020304" pitchFamily="18" charset="0"/>
              </a:rPr>
              <a:t>shorter the instruction </a:t>
            </a:r>
            <a:r>
              <a:rPr lang="en-US" sz="2800" dirty="0" smtClean="0">
                <a:latin typeface="Times New Roman" panose="02020603050405020304" pitchFamily="18" charset="0"/>
                <a:cs typeface="Times New Roman" panose="02020603050405020304" pitchFamily="18" charset="0"/>
              </a:rPr>
              <a:t>format needed. However, limiting the number of addresses also </a:t>
            </a:r>
            <a:r>
              <a:rPr lang="en-US" sz="2800" b="1" dirty="0" smtClean="0">
                <a:latin typeface="Times New Roman" panose="02020603050405020304" pitchFamily="18" charset="0"/>
                <a:cs typeface="Times New Roman" panose="02020603050405020304" pitchFamily="18" charset="0"/>
              </a:rPr>
              <a:t>limits the range of operations </a:t>
            </a:r>
            <a:r>
              <a:rPr lang="en-US" sz="2800" dirty="0" smtClean="0">
                <a:latin typeface="Times New Roman" panose="02020603050405020304" pitchFamily="18" charset="0"/>
                <a:cs typeface="Times New Roman" panose="02020603050405020304" pitchFamily="18" charset="0"/>
              </a:rPr>
              <a:t>that an instruction can perform.</a:t>
            </a:r>
          </a:p>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Roughly, fewer addresses mean more primitive instructions and therefore longer programs to perform a given task. </a:t>
            </a:r>
          </a:p>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While the storage requirements of shorter instructions and longer programs tend to balance, larger programs require longer execution times. </a:t>
            </a:r>
          </a:p>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On the other hand, </a:t>
            </a:r>
            <a:r>
              <a:rPr lang="en-US" sz="2800" b="1" dirty="0" smtClean="0">
                <a:latin typeface="Times New Roman" panose="02020603050405020304" pitchFamily="18" charset="0"/>
                <a:cs typeface="Times New Roman" panose="02020603050405020304" pitchFamily="18" charset="0"/>
              </a:rPr>
              <a:t>long instructions </a:t>
            </a:r>
            <a:r>
              <a:rPr lang="en-US" sz="2800" dirty="0" smtClean="0">
                <a:latin typeface="Times New Roman" panose="02020603050405020304" pitchFamily="18" charset="0"/>
                <a:cs typeface="Times New Roman" panose="02020603050405020304" pitchFamily="18" charset="0"/>
              </a:rPr>
              <a:t>with multiple addresses require more complex decoding and processing circuits.</a:t>
            </a:r>
            <a:endParaRPr lang="en-US" sz="2800" dirty="0">
              <a:latin typeface="Times New Roman" panose="02020603050405020304" pitchFamily="18" charset="0"/>
              <a:cs typeface="Times New Roman" panose="02020603050405020304" pitchFamily="18" charset="0"/>
            </a:endParaRPr>
          </a:p>
        </p:txBody>
      </p:sp>
      <p:sp>
        <p:nvSpPr>
          <p:cNvPr id="8" name="Rectangle 7"/>
          <p:cNvSpPr/>
          <p:nvPr/>
        </p:nvSpPr>
        <p:spPr>
          <a:xfrm>
            <a:off x="4104928" y="6672808"/>
            <a:ext cx="4384104"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anose="05000000000000000000" pitchFamily="2" charset="2"/>
              <a:buChar char="v"/>
            </a:pPr>
            <a:r>
              <a:rPr lang="en-US" sz="3600" b="1" dirty="0" smtClean="0">
                <a:latin typeface="Times New Roman" panose="02020603050405020304" pitchFamily="18" charset="0"/>
                <a:cs typeface="Times New Roman" panose="02020603050405020304" pitchFamily="18" charset="0"/>
              </a:rPr>
              <a:t>Zero Address</a:t>
            </a:r>
          </a:p>
          <a:p>
            <a:pPr marL="457200" indent="-457200" algn="just">
              <a:buFont typeface="Wingdings" panose="05000000000000000000" pitchFamily="2" charset="2"/>
              <a:buChar char="v"/>
            </a:pPr>
            <a:r>
              <a:rPr lang="en-US" sz="3600" b="1" dirty="0" smtClean="0">
                <a:latin typeface="Times New Roman" panose="02020603050405020304" pitchFamily="18" charset="0"/>
                <a:cs typeface="Times New Roman" panose="02020603050405020304" pitchFamily="18" charset="0"/>
              </a:rPr>
              <a:t>One Address</a:t>
            </a:r>
          </a:p>
          <a:p>
            <a:pPr marL="457200" indent="-457200" algn="just">
              <a:buFont typeface="Wingdings" panose="05000000000000000000" pitchFamily="2" charset="2"/>
              <a:buChar char="v"/>
            </a:pPr>
            <a:r>
              <a:rPr lang="en-US" sz="3600" b="1" dirty="0" smtClean="0">
                <a:latin typeface="Times New Roman" panose="02020603050405020304" pitchFamily="18" charset="0"/>
                <a:cs typeface="Times New Roman" panose="02020603050405020304" pitchFamily="18" charset="0"/>
              </a:rPr>
              <a:t>Two Address</a:t>
            </a:r>
          </a:p>
          <a:p>
            <a:pPr marL="457200" indent="-457200" algn="just">
              <a:buFont typeface="Wingdings" panose="05000000000000000000" pitchFamily="2" charset="2"/>
              <a:buChar char="v"/>
            </a:pPr>
            <a:r>
              <a:rPr lang="en-US" sz="3600" b="1" dirty="0" smtClean="0">
                <a:latin typeface="Times New Roman" panose="02020603050405020304" pitchFamily="18" charset="0"/>
                <a:cs typeface="Times New Roman" panose="02020603050405020304" pitchFamily="18" charset="0"/>
              </a:rPr>
              <a:t>Three Address</a:t>
            </a:r>
            <a:endParaRPr lang="en-US"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864296" y="3645967"/>
            <a:ext cx="9298936" cy="5187081"/>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3408518" y="1011178"/>
            <a:ext cx="596695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Addressing Modes – Number of Addresses</a:t>
            </a:r>
            <a:endParaRPr lang="en-US" b="1" dirty="0">
              <a:latin typeface="Times New Roman" panose="02020603050405020304" pitchFamily="18" charset="0"/>
              <a:cs typeface="Times New Roman" panose="02020603050405020304" pitchFamily="18" charset="0"/>
            </a:endParaRPr>
          </a:p>
        </p:txBody>
      </p:sp>
      <p:sp>
        <p:nvSpPr>
          <p:cNvPr id="8" name="Rectangle 7"/>
          <p:cNvSpPr/>
          <p:nvPr/>
        </p:nvSpPr>
        <p:spPr>
          <a:xfrm>
            <a:off x="4024536" y="1848272"/>
            <a:ext cx="438410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ctr"/>
            <a:r>
              <a:rPr lang="en-US" sz="3600" b="1" dirty="0" smtClean="0">
                <a:latin typeface="Times New Roman" panose="02020603050405020304" pitchFamily="18" charset="0"/>
                <a:cs typeface="Times New Roman" panose="02020603050405020304" pitchFamily="18" charset="0"/>
              </a:rPr>
              <a:t>Zero Address</a:t>
            </a:r>
          </a:p>
        </p:txBody>
      </p:sp>
      <p:pic>
        <p:nvPicPr>
          <p:cNvPr id="9" name="Picture 3"/>
          <p:cNvPicPr>
            <a:picLocks noChangeAspect="1" noChangeArrowheads="1"/>
          </p:cNvPicPr>
          <p:nvPr/>
        </p:nvPicPr>
        <p:blipFill>
          <a:blip r:embed="rId3" cstate="print"/>
          <a:srcRect/>
          <a:stretch>
            <a:fillRect/>
          </a:stretch>
        </p:blipFill>
        <p:spPr bwMode="auto">
          <a:xfrm>
            <a:off x="1576264" y="2784376"/>
            <a:ext cx="9862560" cy="584448"/>
          </a:xfrm>
          <a:prstGeom prst="round2DiagRect">
            <a:avLst>
              <a:gd name="adj1" fmla="val 16667"/>
              <a:gd name="adj2" fmla="val 0"/>
            </a:avLst>
          </a:prstGeom>
          <a:ln w="88900" cap="sq">
            <a:solidFill>
              <a:srgbClr val="00B050"/>
            </a:solidFill>
            <a:miter lim="800000"/>
            <a:headEnd/>
            <a:tailEnd/>
          </a:ln>
          <a:effectLst>
            <a:outerShdw blurRad="254000" algn="tl" rotWithShape="0">
              <a:srgbClr val="000000">
                <a:alpha val="43000"/>
              </a:srgbClr>
            </a:outerShdw>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3408518" y="1011178"/>
            <a:ext cx="596695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Addressing Modes – Number of Addresses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024536" y="1848272"/>
            <a:ext cx="438410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ctr"/>
            <a:r>
              <a:rPr lang="en-US" sz="3600" b="1" dirty="0" smtClean="0">
                <a:latin typeface="Times New Roman" panose="02020603050405020304" pitchFamily="18" charset="0"/>
                <a:cs typeface="Times New Roman" panose="02020603050405020304" pitchFamily="18" charset="0"/>
              </a:rPr>
              <a:t>One Address</a:t>
            </a:r>
          </a:p>
        </p:txBody>
      </p:sp>
      <p:pic>
        <p:nvPicPr>
          <p:cNvPr id="8194" name="Picture 2"/>
          <p:cNvPicPr>
            <a:picLocks noChangeAspect="1" noChangeArrowheads="1"/>
          </p:cNvPicPr>
          <p:nvPr/>
        </p:nvPicPr>
        <p:blipFill>
          <a:blip r:embed="rId2" cstate="print"/>
          <a:srcRect/>
          <a:stretch>
            <a:fillRect/>
          </a:stretch>
        </p:blipFill>
        <p:spPr bwMode="auto">
          <a:xfrm>
            <a:off x="2008312" y="3792488"/>
            <a:ext cx="9146652" cy="5151394"/>
          </a:xfrm>
          <a:prstGeom prst="rect">
            <a:avLst/>
          </a:prstGeom>
          <a:ln>
            <a:noFill/>
          </a:ln>
          <a:effectLst>
            <a:outerShdw blurRad="292100" dist="139700" dir="2700000" algn="tl" rotWithShape="0">
              <a:srgbClr val="333333">
                <a:alpha val="65000"/>
              </a:srgbClr>
            </a:outerShdw>
          </a:effectLst>
        </p:spPr>
      </p:pic>
      <p:pic>
        <p:nvPicPr>
          <p:cNvPr id="9" name="Picture 3"/>
          <p:cNvPicPr>
            <a:picLocks noChangeAspect="1" noChangeArrowheads="1"/>
          </p:cNvPicPr>
          <p:nvPr/>
        </p:nvPicPr>
        <p:blipFill>
          <a:blip r:embed="rId3" cstate="print"/>
          <a:srcRect/>
          <a:stretch>
            <a:fillRect/>
          </a:stretch>
        </p:blipFill>
        <p:spPr bwMode="auto">
          <a:xfrm>
            <a:off x="1576264" y="2784376"/>
            <a:ext cx="9862560" cy="584448"/>
          </a:xfrm>
          <a:prstGeom prst="round2DiagRect">
            <a:avLst>
              <a:gd name="adj1" fmla="val 16667"/>
              <a:gd name="adj2" fmla="val 0"/>
            </a:avLst>
          </a:prstGeom>
          <a:ln w="88900" cap="sq">
            <a:solidFill>
              <a:srgbClr val="00B050"/>
            </a:solidFill>
            <a:miter lim="800000"/>
            <a:headEnd/>
            <a:tailEnd/>
          </a:ln>
          <a:effectLst>
            <a:outerShdw blurRad="254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192208" cy="517065"/>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Elements of Computers and its Limitations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pic>
        <p:nvPicPr>
          <p:cNvPr id="8194" name="Picture 2"/>
          <p:cNvPicPr>
            <a:picLocks noChangeAspect="1" noChangeArrowheads="1"/>
          </p:cNvPicPr>
          <p:nvPr/>
        </p:nvPicPr>
        <p:blipFill>
          <a:blip r:embed="rId2" cstate="print"/>
          <a:srcRect/>
          <a:stretch>
            <a:fillRect/>
          </a:stretch>
        </p:blipFill>
        <p:spPr bwMode="auto">
          <a:xfrm>
            <a:off x="689868" y="1560240"/>
            <a:ext cx="11111532" cy="742481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944416" y="9124146"/>
            <a:ext cx="6350200" cy="47705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b="1" dirty="0" smtClean="0">
                <a:solidFill>
                  <a:srgbClr val="00B0F0"/>
                </a:solidFill>
                <a:latin typeface="Times New Roman" panose="02020603050405020304" pitchFamily="18" charset="0"/>
                <a:cs typeface="Times New Roman" panose="02020603050405020304" pitchFamily="18" charset="0"/>
              </a:rPr>
              <a:t>Former of RISC Processor – Turing Machine</a:t>
            </a:r>
            <a:endParaRPr lang="en-US" b="1" dirty="0">
              <a:solidFill>
                <a:srgbClr val="00B0F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5536704" y="7824936"/>
            <a:ext cx="7229864" cy="52322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IN" sz="2800" b="1" dirty="0" err="1" smtClean="0">
                <a:solidFill>
                  <a:srgbClr val="FFFF00"/>
                </a:solidFill>
                <a:latin typeface="Times New Roman" panose="02020603050405020304" pitchFamily="18" charset="0"/>
                <a:cs typeface="Times New Roman" panose="02020603050405020304" pitchFamily="18" charset="0"/>
              </a:rPr>
              <a:t>ts</a:t>
            </a:r>
            <a:r>
              <a:rPr lang="en-IN" sz="2800" b="1" dirty="0" smtClean="0">
                <a:solidFill>
                  <a:srgbClr val="FFFF00"/>
                </a:solidFill>
                <a:latin typeface="Times New Roman" panose="02020603050405020304" pitchFamily="18" charset="0"/>
                <a:cs typeface="Times New Roman" panose="02020603050405020304" pitchFamily="18" charset="0"/>
              </a:rPr>
              <a:t> &lt; 30 (t= no. of tape symbols; s=no. of states)</a:t>
            </a:r>
            <a:endParaRPr lang="en-IN" sz="2800" b="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3408518" y="1011178"/>
            <a:ext cx="596695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Addressing Modes – Number of Addresses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024536" y="1848272"/>
            <a:ext cx="438410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ctr"/>
            <a:r>
              <a:rPr lang="en-US" sz="3600" b="1" dirty="0" smtClean="0">
                <a:latin typeface="Times New Roman" panose="02020603050405020304" pitchFamily="18" charset="0"/>
                <a:cs typeface="Times New Roman" panose="02020603050405020304" pitchFamily="18" charset="0"/>
              </a:rPr>
              <a:t>Two Address</a:t>
            </a:r>
          </a:p>
        </p:txBody>
      </p:sp>
      <p:pic>
        <p:nvPicPr>
          <p:cNvPr id="9218" name="Picture 2"/>
          <p:cNvPicPr>
            <a:picLocks noChangeAspect="1" noChangeArrowheads="1"/>
          </p:cNvPicPr>
          <p:nvPr/>
        </p:nvPicPr>
        <p:blipFill>
          <a:blip r:embed="rId2" cstate="print"/>
          <a:srcRect/>
          <a:stretch>
            <a:fillRect/>
          </a:stretch>
        </p:blipFill>
        <p:spPr bwMode="auto">
          <a:xfrm>
            <a:off x="1936304" y="3936504"/>
            <a:ext cx="9283762" cy="4783554"/>
          </a:xfrm>
          <a:prstGeom prst="rect">
            <a:avLst/>
          </a:prstGeom>
          <a:ln>
            <a:noFill/>
          </a:ln>
          <a:effectLst>
            <a:outerShdw blurRad="292100" dist="139700" dir="2700000" algn="tl" rotWithShape="0">
              <a:srgbClr val="333333">
                <a:alpha val="65000"/>
              </a:srgbClr>
            </a:outerShdw>
          </a:effectLst>
        </p:spPr>
      </p:pic>
      <p:pic>
        <p:nvPicPr>
          <p:cNvPr id="9" name="Picture 3"/>
          <p:cNvPicPr>
            <a:picLocks noChangeAspect="1" noChangeArrowheads="1"/>
          </p:cNvPicPr>
          <p:nvPr/>
        </p:nvPicPr>
        <p:blipFill>
          <a:blip r:embed="rId3" cstate="print"/>
          <a:srcRect/>
          <a:stretch>
            <a:fillRect/>
          </a:stretch>
        </p:blipFill>
        <p:spPr bwMode="auto">
          <a:xfrm>
            <a:off x="1576264" y="2784376"/>
            <a:ext cx="9862560" cy="584448"/>
          </a:xfrm>
          <a:prstGeom prst="round2DiagRect">
            <a:avLst>
              <a:gd name="adj1" fmla="val 16667"/>
              <a:gd name="adj2" fmla="val 0"/>
            </a:avLst>
          </a:prstGeom>
          <a:ln w="88900" cap="sq">
            <a:solidFill>
              <a:srgbClr val="00B050"/>
            </a:solidFill>
            <a:miter lim="800000"/>
            <a:headEnd/>
            <a:tailEnd/>
          </a:ln>
          <a:effectLst>
            <a:outerShdw blurRad="254000" algn="tl" rotWithShape="0">
              <a:srgbClr val="000000">
                <a:alpha val="43000"/>
              </a:srgbClr>
            </a:outerShdw>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3408518" y="1011178"/>
            <a:ext cx="596695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Addressing Modes – Number of Addresses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024536" y="1848272"/>
            <a:ext cx="438410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ctr"/>
            <a:r>
              <a:rPr lang="en-US" sz="3600" b="1" dirty="0" smtClean="0">
                <a:latin typeface="Times New Roman" panose="02020603050405020304" pitchFamily="18" charset="0"/>
                <a:cs typeface="Times New Roman" panose="02020603050405020304" pitchFamily="18" charset="0"/>
              </a:rPr>
              <a:t>Three Address</a:t>
            </a:r>
          </a:p>
        </p:txBody>
      </p:sp>
      <p:pic>
        <p:nvPicPr>
          <p:cNvPr id="10242" name="Picture 2"/>
          <p:cNvPicPr>
            <a:picLocks noChangeAspect="1" noChangeArrowheads="1"/>
          </p:cNvPicPr>
          <p:nvPr/>
        </p:nvPicPr>
        <p:blipFill>
          <a:blip r:embed="rId2" cstate="print"/>
          <a:srcRect/>
          <a:stretch>
            <a:fillRect/>
          </a:stretch>
        </p:blipFill>
        <p:spPr bwMode="auto">
          <a:xfrm>
            <a:off x="2296344" y="3576464"/>
            <a:ext cx="7968238" cy="2901478"/>
          </a:xfrm>
          <a:prstGeom prst="rect">
            <a:avLst/>
          </a:prstGeom>
          <a:ln>
            <a:noFill/>
          </a:ln>
          <a:effectLst>
            <a:outerShdw blurRad="292100" dist="139700" dir="2700000" algn="tl" rotWithShape="0">
              <a:srgbClr val="333333">
                <a:alpha val="65000"/>
              </a:srgbClr>
            </a:outerShdw>
          </a:effectLst>
        </p:spPr>
      </p:pic>
      <p:pic>
        <p:nvPicPr>
          <p:cNvPr id="10243" name="Picture 3"/>
          <p:cNvPicPr>
            <a:picLocks noChangeAspect="1" noChangeArrowheads="1"/>
          </p:cNvPicPr>
          <p:nvPr/>
        </p:nvPicPr>
        <p:blipFill>
          <a:blip r:embed="rId3" cstate="print"/>
          <a:srcRect/>
          <a:stretch>
            <a:fillRect/>
          </a:stretch>
        </p:blipFill>
        <p:spPr bwMode="auto">
          <a:xfrm>
            <a:off x="1576264" y="2784376"/>
            <a:ext cx="9862560" cy="584448"/>
          </a:xfrm>
          <a:prstGeom prst="round2DiagRect">
            <a:avLst>
              <a:gd name="adj1" fmla="val 16667"/>
              <a:gd name="adj2" fmla="val 0"/>
            </a:avLst>
          </a:prstGeom>
          <a:ln w="88900" cap="sq">
            <a:solidFill>
              <a:srgbClr val="00B050"/>
            </a:solidFill>
            <a:miter lim="800000"/>
            <a:headEnd/>
            <a:tailEnd/>
          </a:ln>
          <a:effectLst>
            <a:outerShdw blurRad="254000" algn="tl" rotWithShape="0">
              <a:srgbClr val="000000">
                <a:alpha val="43000"/>
              </a:srgbClr>
            </a:outerShdw>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136" y="1920280"/>
            <a:ext cx="11665296" cy="47705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r>
              <a:rPr lang="en-US" dirty="0" smtClean="0">
                <a:latin typeface="Times New Roman" panose="02020603050405020304" pitchFamily="18" charset="0"/>
                <a:cs typeface="Times New Roman" panose="02020603050405020304" pitchFamily="18" charset="0"/>
              </a:rPr>
              <a:t>The requirements to be satisfied by an instruction set can be stated in the following</a:t>
            </a:r>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5097765" y="1011178"/>
            <a:ext cx="25884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Instruction Types</a:t>
            </a:r>
            <a:endParaRPr lang="en-US" b="1" dirty="0">
              <a:latin typeface="Times New Roman" panose="02020603050405020304" pitchFamily="18" charset="0"/>
              <a:cs typeface="Times New Roman" panose="02020603050405020304" pitchFamily="18" charset="0"/>
            </a:endParaRPr>
          </a:p>
        </p:txBody>
      </p:sp>
      <p:sp>
        <p:nvSpPr>
          <p:cNvPr id="8" name="Rectangle 7"/>
          <p:cNvSpPr/>
          <p:nvPr/>
        </p:nvSpPr>
        <p:spPr>
          <a:xfrm>
            <a:off x="640160" y="2683907"/>
            <a:ext cx="11593288" cy="483209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It should be </a:t>
            </a:r>
            <a:r>
              <a:rPr lang="en-US" sz="2800" b="1" dirty="0" smtClean="0">
                <a:latin typeface="Times New Roman" panose="02020603050405020304" pitchFamily="18" charset="0"/>
                <a:cs typeface="Times New Roman" panose="02020603050405020304" pitchFamily="18" charset="0"/>
              </a:rPr>
              <a:t>complete</a:t>
            </a:r>
            <a:r>
              <a:rPr lang="en-US" sz="2800" dirty="0" smtClean="0">
                <a:latin typeface="Times New Roman" panose="02020603050405020304" pitchFamily="18" charset="0"/>
                <a:cs typeface="Times New Roman" panose="02020603050405020304" pitchFamily="18" charset="0"/>
              </a:rPr>
              <a:t> in the sense that we should be able to construct a machine language program to evaluate any function that is computable using a reasonable amount of memory space.</a:t>
            </a:r>
          </a:p>
          <a:p>
            <a:pPr marL="457200" indent="-457200"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It should be </a:t>
            </a:r>
            <a:r>
              <a:rPr lang="en-US" sz="2800" b="1" dirty="0" smtClean="0">
                <a:latin typeface="Times New Roman" panose="02020603050405020304" pitchFamily="18" charset="0"/>
                <a:cs typeface="Times New Roman" panose="02020603050405020304" pitchFamily="18" charset="0"/>
              </a:rPr>
              <a:t>efficient</a:t>
            </a:r>
            <a:r>
              <a:rPr lang="en-US" sz="2800" dirty="0" smtClean="0">
                <a:latin typeface="Times New Roman" panose="02020603050405020304" pitchFamily="18" charset="0"/>
                <a:cs typeface="Times New Roman" panose="02020603050405020304" pitchFamily="18" charset="0"/>
              </a:rPr>
              <a:t> in that frequently required functions can be performed rapidly using relatively few instructions.</a:t>
            </a:r>
          </a:p>
          <a:p>
            <a:pPr marL="457200" indent="-457200"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It should be </a:t>
            </a:r>
            <a:r>
              <a:rPr lang="en-US" sz="2800" b="1" dirty="0" smtClean="0">
                <a:latin typeface="Times New Roman" panose="02020603050405020304" pitchFamily="18" charset="0"/>
                <a:cs typeface="Times New Roman" panose="02020603050405020304" pitchFamily="18" charset="0"/>
              </a:rPr>
              <a:t>regular</a:t>
            </a:r>
            <a:r>
              <a:rPr lang="en-US" sz="2800" dirty="0" smtClean="0">
                <a:latin typeface="Times New Roman" panose="02020603050405020304" pitchFamily="18" charset="0"/>
                <a:cs typeface="Times New Roman" panose="02020603050405020304" pitchFamily="18" charset="0"/>
              </a:rPr>
              <a:t> in that the instruction set should contain expected </a:t>
            </a:r>
            <a:r>
              <a:rPr lang="en-US" sz="2800" dirty="0" err="1" smtClean="0">
                <a:latin typeface="Times New Roman" panose="02020603050405020304" pitchFamily="18" charset="0"/>
                <a:cs typeface="Times New Roman" panose="02020603050405020304" pitchFamily="18" charset="0"/>
              </a:rPr>
              <a:t>opcodes</a:t>
            </a:r>
            <a:r>
              <a:rPr lang="en-US" sz="2800" dirty="0" smtClean="0">
                <a:latin typeface="Times New Roman" panose="02020603050405020304" pitchFamily="18" charset="0"/>
                <a:cs typeface="Times New Roman" panose="02020603050405020304" pitchFamily="18" charset="0"/>
              </a:rPr>
              <a:t> and addressing modes; for example, if there is a left shift, there should be a right shift.</a:t>
            </a:r>
          </a:p>
          <a:p>
            <a:pPr marL="457200" indent="-457200" algn="just">
              <a:buFont typeface="Wingdings" panose="05000000000000000000" pitchFamily="2" charset="2"/>
              <a:buChar char="v"/>
            </a:pPr>
            <a:r>
              <a:rPr lang="en-US" sz="2800" dirty="0" smtClean="0">
                <a:latin typeface="Times New Roman" panose="02020603050405020304" pitchFamily="18" charset="0"/>
                <a:cs typeface="Times New Roman" panose="02020603050405020304" pitchFamily="18" charset="0"/>
              </a:rPr>
              <a:t>To reduce both hardware and software design costs, the instructions may be required to be </a:t>
            </a:r>
            <a:r>
              <a:rPr lang="en-US" sz="2800" b="1" dirty="0" smtClean="0">
                <a:latin typeface="Times New Roman" panose="02020603050405020304" pitchFamily="18" charset="0"/>
                <a:cs typeface="Times New Roman" panose="02020603050405020304" pitchFamily="18" charset="0"/>
              </a:rPr>
              <a:t>compatible</a:t>
            </a:r>
            <a:r>
              <a:rPr lang="en-US" sz="2800" dirty="0" smtClean="0">
                <a:latin typeface="Times New Roman" panose="02020603050405020304" pitchFamily="18" charset="0"/>
                <a:cs typeface="Times New Roman" panose="02020603050405020304" pitchFamily="18" charset="0"/>
              </a:rPr>
              <a:t> with those of existing machines—previous members of the same computer family, for instance.</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097765" y="1011178"/>
            <a:ext cx="25884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Instruction Types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280120" y="1677829"/>
            <a:ext cx="12097344" cy="483209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r>
              <a:rPr lang="en-US" sz="2800" dirty="0" smtClean="0">
                <a:latin typeface="Times New Roman" panose="02020603050405020304" pitchFamily="18" charset="0"/>
                <a:cs typeface="Times New Roman" panose="02020603050405020304" pitchFamily="18" charset="0"/>
              </a:rPr>
              <a:t>Instructions are conveniently divided into the following five types:</a:t>
            </a:r>
          </a:p>
          <a:p>
            <a:pPr marL="457200" indent="-457200" algn="just">
              <a:buFont typeface="+mj-lt"/>
              <a:buAutoNum type="arabicPeriod"/>
            </a:pPr>
            <a:r>
              <a:rPr lang="en-US" sz="2800" b="1" dirty="0" smtClean="0">
                <a:latin typeface="Times New Roman" panose="02020603050405020304" pitchFamily="18" charset="0"/>
                <a:cs typeface="Times New Roman" panose="02020603050405020304" pitchFamily="18" charset="0"/>
              </a:rPr>
              <a:t>Data-transfer instructions: </a:t>
            </a:r>
            <a:r>
              <a:rPr lang="en-US" sz="2800" dirty="0" smtClean="0">
                <a:latin typeface="Times New Roman" panose="02020603050405020304" pitchFamily="18" charset="0"/>
                <a:cs typeface="Times New Roman" panose="02020603050405020304" pitchFamily="18" charset="0"/>
              </a:rPr>
              <a:t>which copy information from one location to another either in the processor's internal register set or in the external main memory.</a:t>
            </a:r>
          </a:p>
          <a:p>
            <a:pPr marL="457200" indent="-457200" algn="just">
              <a:buFont typeface="+mj-lt"/>
              <a:buAutoNum type="arabicPeriod"/>
            </a:pPr>
            <a:r>
              <a:rPr lang="en-US" sz="2800" b="1" dirty="0" smtClean="0">
                <a:latin typeface="Times New Roman" panose="02020603050405020304" pitchFamily="18" charset="0"/>
                <a:cs typeface="Times New Roman" panose="02020603050405020304" pitchFamily="18" charset="0"/>
              </a:rPr>
              <a:t>Arithmetic instructions:</a:t>
            </a:r>
            <a:r>
              <a:rPr lang="en-US" sz="2800" dirty="0" smtClean="0">
                <a:latin typeface="Times New Roman" panose="02020603050405020304" pitchFamily="18" charset="0"/>
                <a:cs typeface="Times New Roman" panose="02020603050405020304" pitchFamily="18" charset="0"/>
              </a:rPr>
              <a:t> which perform operations on numerical data.</a:t>
            </a:r>
          </a:p>
          <a:p>
            <a:pPr marL="457200" indent="-457200" algn="just">
              <a:buFont typeface="+mj-lt"/>
              <a:buAutoNum type="arabicPeriod"/>
            </a:pPr>
            <a:r>
              <a:rPr lang="en-US" sz="2800" b="1" dirty="0" smtClean="0">
                <a:latin typeface="Times New Roman" panose="02020603050405020304" pitchFamily="18" charset="0"/>
                <a:cs typeface="Times New Roman" panose="02020603050405020304" pitchFamily="18" charset="0"/>
              </a:rPr>
              <a:t>Logical instructions:</a:t>
            </a:r>
            <a:r>
              <a:rPr lang="en-US" sz="2800" dirty="0" smtClean="0">
                <a:latin typeface="Times New Roman" panose="02020603050405020304" pitchFamily="18" charset="0"/>
                <a:cs typeface="Times New Roman" panose="02020603050405020304" pitchFamily="18" charset="0"/>
              </a:rPr>
              <a:t> which include Boolean and other non-numerical operations.</a:t>
            </a:r>
          </a:p>
          <a:p>
            <a:pPr marL="457200" indent="-457200" algn="just">
              <a:buFont typeface="+mj-lt"/>
              <a:buAutoNum type="arabicPeriod"/>
            </a:pPr>
            <a:r>
              <a:rPr lang="en-US" sz="2800" b="1" dirty="0" smtClean="0">
                <a:latin typeface="Times New Roman" panose="02020603050405020304" pitchFamily="18" charset="0"/>
                <a:cs typeface="Times New Roman" panose="02020603050405020304" pitchFamily="18" charset="0"/>
              </a:rPr>
              <a:t>Program-control instructions:</a:t>
            </a:r>
            <a:r>
              <a:rPr lang="en-US" sz="2800" dirty="0" smtClean="0">
                <a:latin typeface="Times New Roman" panose="02020603050405020304" pitchFamily="18" charset="0"/>
                <a:cs typeface="Times New Roman" panose="02020603050405020304" pitchFamily="18" charset="0"/>
              </a:rPr>
              <a:t> such as branch instructions, which change the sequence in which programs are executed.</a:t>
            </a:r>
          </a:p>
          <a:p>
            <a:pPr marL="457200" indent="-457200" algn="just">
              <a:buFont typeface="+mj-lt"/>
              <a:buAutoNum type="arabicPeriod"/>
            </a:pPr>
            <a:r>
              <a:rPr lang="en-US" sz="2800" b="1" dirty="0" smtClean="0">
                <a:latin typeface="Times New Roman" panose="02020603050405020304" pitchFamily="18" charset="0"/>
                <a:cs typeface="Times New Roman" panose="02020603050405020304" pitchFamily="18" charset="0"/>
              </a:rPr>
              <a:t>Input-output (IO) instructions:</a:t>
            </a:r>
            <a:r>
              <a:rPr lang="en-US" sz="2800" dirty="0" smtClean="0">
                <a:latin typeface="Times New Roman" panose="02020603050405020304" pitchFamily="18" charset="0"/>
                <a:cs typeface="Times New Roman" panose="02020603050405020304" pitchFamily="18" charset="0"/>
              </a:rPr>
              <a:t> which cause information to be transferred between the processor or its main memory and external IO devices.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097765" y="1011178"/>
            <a:ext cx="25884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Instruction Types</a:t>
            </a:r>
            <a:endParaRPr lang="en-US" b="1" dirty="0">
              <a:latin typeface="Times New Roman" panose="02020603050405020304" pitchFamily="18" charset="0"/>
              <a:cs typeface="Times New Roman" panose="02020603050405020304" pitchFamily="18" charset="0"/>
            </a:endParaRPr>
          </a:p>
        </p:txBody>
      </p:sp>
      <p:pic>
        <p:nvPicPr>
          <p:cNvPr id="7" name="Picture 2"/>
          <p:cNvPicPr>
            <a:picLocks noChangeAspect="1" noChangeArrowheads="1"/>
          </p:cNvPicPr>
          <p:nvPr/>
        </p:nvPicPr>
        <p:blipFill>
          <a:blip r:embed="rId2" cstate="print"/>
          <a:srcRect/>
          <a:stretch>
            <a:fillRect/>
          </a:stretch>
        </p:blipFill>
        <p:spPr bwMode="auto">
          <a:xfrm>
            <a:off x="856184" y="1776264"/>
            <a:ext cx="11089232" cy="728536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097765" y="1011178"/>
            <a:ext cx="25884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Instruction Types</a:t>
            </a:r>
            <a:endParaRPr lang="en-US" b="1" dirty="0">
              <a:latin typeface="Times New Roman" panose="02020603050405020304" pitchFamily="18" charset="0"/>
              <a:cs typeface="Times New Roman" panose="02020603050405020304" pitchFamily="18" charset="0"/>
            </a:endParaRPr>
          </a:p>
        </p:txBody>
      </p:sp>
      <p:pic>
        <p:nvPicPr>
          <p:cNvPr id="12290" name="Picture 2"/>
          <p:cNvPicPr>
            <a:picLocks noChangeAspect="1" noChangeArrowheads="1"/>
          </p:cNvPicPr>
          <p:nvPr/>
        </p:nvPicPr>
        <p:blipFill>
          <a:blip r:embed="rId2" cstate="print"/>
          <a:srcRect/>
          <a:stretch>
            <a:fillRect/>
          </a:stretch>
        </p:blipFill>
        <p:spPr bwMode="auto">
          <a:xfrm>
            <a:off x="1360240" y="1704256"/>
            <a:ext cx="10081120" cy="753060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097765" y="1011178"/>
            <a:ext cx="25884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Instruction Types</a:t>
            </a:r>
            <a:endParaRPr lang="en-US" b="1" dirty="0">
              <a:latin typeface="Times New Roman" panose="02020603050405020304" pitchFamily="18" charset="0"/>
              <a:cs typeface="Times New Roman" panose="02020603050405020304" pitchFamily="18" charset="0"/>
            </a:endParaRPr>
          </a:p>
        </p:txBody>
      </p:sp>
      <p:pic>
        <p:nvPicPr>
          <p:cNvPr id="11267" name="Picture 3"/>
          <p:cNvPicPr>
            <a:picLocks noChangeAspect="1" noChangeArrowheads="1"/>
          </p:cNvPicPr>
          <p:nvPr/>
        </p:nvPicPr>
        <p:blipFill>
          <a:blip r:embed="rId2" cstate="print"/>
          <a:srcRect/>
          <a:stretch>
            <a:fillRect/>
          </a:stretch>
        </p:blipFill>
        <p:spPr bwMode="auto">
          <a:xfrm>
            <a:off x="640160" y="2208312"/>
            <a:ext cx="11368478" cy="498705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30571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INSTRUCTION SETS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279837" y="1011178"/>
            <a:ext cx="222432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RISC Vs CISC</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1000200" y="2253749"/>
            <a:ext cx="11233248" cy="403187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r>
              <a:rPr lang="en-US" sz="3200" dirty="0" smtClean="0">
                <a:latin typeface="Times New Roman" panose="02020603050405020304" pitchFamily="18" charset="0"/>
                <a:cs typeface="Times New Roman" panose="02020603050405020304" pitchFamily="18" charset="0"/>
              </a:rPr>
              <a:t>The major attributes of RISCs have been defined as follows :</a:t>
            </a:r>
          </a:p>
          <a:p>
            <a:pPr marL="457200" indent="-457200" algn="just"/>
            <a:endParaRPr lang="en-US" sz="32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 Relatively </a:t>
            </a:r>
            <a:r>
              <a:rPr lang="en-US" sz="3200" b="1" dirty="0" smtClean="0">
                <a:latin typeface="Times New Roman" panose="02020603050405020304" pitchFamily="18" charset="0"/>
                <a:cs typeface="Times New Roman" panose="02020603050405020304" pitchFamily="18" charset="0"/>
              </a:rPr>
              <a:t>few instruction types </a:t>
            </a:r>
            <a:r>
              <a:rPr lang="en-US" sz="3200" dirty="0" smtClean="0">
                <a:latin typeface="Times New Roman" panose="02020603050405020304" pitchFamily="18" charset="0"/>
                <a:cs typeface="Times New Roman" panose="02020603050405020304" pitchFamily="18" charset="0"/>
              </a:rPr>
              <a:t>and addressing modes.</a:t>
            </a:r>
          </a:p>
          <a:p>
            <a:pPr marL="457200" indent="-457200" algn="just">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 Fixed and </a:t>
            </a:r>
            <a:r>
              <a:rPr lang="en-US" sz="3200" b="1" dirty="0" smtClean="0">
                <a:latin typeface="Times New Roman" panose="02020603050405020304" pitchFamily="18" charset="0"/>
                <a:cs typeface="Times New Roman" panose="02020603050405020304" pitchFamily="18" charset="0"/>
              </a:rPr>
              <a:t>easily decoded </a:t>
            </a:r>
            <a:r>
              <a:rPr lang="en-US" sz="3200" dirty="0" smtClean="0">
                <a:latin typeface="Times New Roman" panose="02020603050405020304" pitchFamily="18" charset="0"/>
                <a:cs typeface="Times New Roman" panose="02020603050405020304" pitchFamily="18" charset="0"/>
              </a:rPr>
              <a:t>instruction formats.</a:t>
            </a:r>
          </a:p>
          <a:p>
            <a:pPr marL="457200" indent="-457200" algn="just">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 Fast, </a:t>
            </a:r>
            <a:r>
              <a:rPr lang="en-US" sz="3200" b="1" dirty="0" smtClean="0">
                <a:latin typeface="Times New Roman" panose="02020603050405020304" pitchFamily="18" charset="0"/>
                <a:cs typeface="Times New Roman" panose="02020603050405020304" pitchFamily="18" charset="0"/>
              </a:rPr>
              <a:t>single-cycle </a:t>
            </a:r>
            <a:r>
              <a:rPr lang="en-US" sz="3200" dirty="0" smtClean="0">
                <a:latin typeface="Times New Roman" panose="02020603050405020304" pitchFamily="18" charset="0"/>
                <a:cs typeface="Times New Roman" panose="02020603050405020304" pitchFamily="18" charset="0"/>
              </a:rPr>
              <a:t>instruction execution.</a:t>
            </a:r>
          </a:p>
          <a:p>
            <a:pPr marL="457200" indent="-457200" algn="just">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Hardwired </a:t>
            </a:r>
            <a:r>
              <a:rPr lang="en-US" sz="3200" dirty="0" smtClean="0">
                <a:latin typeface="Times New Roman" panose="02020603050405020304" pitchFamily="18" charset="0"/>
                <a:cs typeface="Times New Roman" panose="02020603050405020304" pitchFamily="18" charset="0"/>
              </a:rPr>
              <a:t>rather than </a:t>
            </a:r>
            <a:r>
              <a:rPr lang="en-US" sz="3200" dirty="0" err="1" smtClean="0">
                <a:latin typeface="Times New Roman" panose="02020603050405020304" pitchFamily="18" charset="0"/>
                <a:cs typeface="Times New Roman" panose="02020603050405020304" pitchFamily="18" charset="0"/>
              </a:rPr>
              <a:t>microprogrammed</a:t>
            </a:r>
            <a:r>
              <a:rPr lang="en-US" sz="3200" dirty="0" smtClean="0">
                <a:latin typeface="Times New Roman" panose="02020603050405020304" pitchFamily="18" charset="0"/>
                <a:cs typeface="Times New Roman" panose="02020603050405020304" pitchFamily="18" charset="0"/>
              </a:rPr>
              <a:t> control.</a:t>
            </a:r>
          </a:p>
          <a:p>
            <a:pPr marL="457200" indent="-457200" algn="just">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Memory access limited </a:t>
            </a:r>
            <a:r>
              <a:rPr lang="en-US" sz="3200" dirty="0" smtClean="0">
                <a:latin typeface="Times New Roman" panose="02020603050405020304" pitchFamily="18" charset="0"/>
                <a:cs typeface="Times New Roman" panose="02020603050405020304" pitchFamily="18" charset="0"/>
              </a:rPr>
              <a:t>mainly to load and store instructions.</a:t>
            </a:r>
          </a:p>
          <a:p>
            <a:pPr marL="457200" indent="-457200" algn="just">
              <a:buFont typeface="Wingdings" panose="05000000000000000000" pitchFamily="2" charset="2"/>
              <a:buChar char="v"/>
            </a:pPr>
            <a:r>
              <a:rPr lang="en-US" sz="3200" dirty="0" smtClean="0">
                <a:latin typeface="Times New Roman" panose="02020603050405020304" pitchFamily="18" charset="0"/>
                <a:cs typeface="Times New Roman" panose="02020603050405020304" pitchFamily="18" charset="0"/>
              </a:rPr>
              <a:t> Use of </a:t>
            </a:r>
            <a:r>
              <a:rPr lang="en-US" sz="3200" b="1" dirty="0" smtClean="0">
                <a:latin typeface="Times New Roman" panose="02020603050405020304" pitchFamily="18" charset="0"/>
                <a:cs typeface="Times New Roman" panose="02020603050405020304" pitchFamily="18" charset="0"/>
              </a:rPr>
              <a:t>compilers </a:t>
            </a:r>
            <a:r>
              <a:rPr lang="en-US" sz="3200" dirty="0" smtClean="0">
                <a:latin typeface="Times New Roman" panose="02020603050405020304" pitchFamily="18" charset="0"/>
                <a:cs typeface="Times New Roman" panose="02020603050405020304" pitchFamily="18" charset="0"/>
              </a:rPr>
              <a:t>to optimize object-code performance.</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80758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Limitations of Computers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576264" y="2352328"/>
            <a:ext cx="8148706" cy="193899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marL="457200" indent="-457200">
              <a:buFont typeface="+mj-lt"/>
              <a:buAutoNum type="arabicPeriod"/>
            </a:pPr>
            <a:r>
              <a:rPr lang="en-US" sz="4000" b="1" dirty="0" smtClean="0">
                <a:latin typeface="Times New Roman" panose="02020603050405020304" pitchFamily="18" charset="0"/>
                <a:cs typeface="Times New Roman" panose="02020603050405020304" pitchFamily="18" charset="0"/>
              </a:rPr>
              <a:t>Unsolvable/</a:t>
            </a:r>
            <a:r>
              <a:rPr lang="en-US" sz="4000" b="1" dirty="0" err="1" smtClean="0">
                <a:latin typeface="Times New Roman" panose="02020603050405020304" pitchFamily="18" charset="0"/>
                <a:cs typeface="Times New Roman" panose="02020603050405020304" pitchFamily="18" charset="0"/>
              </a:rPr>
              <a:t>Undecidable</a:t>
            </a:r>
            <a:r>
              <a:rPr lang="en-US" sz="4000" b="1" dirty="0" smtClean="0">
                <a:latin typeface="Times New Roman" panose="02020603050405020304" pitchFamily="18" charset="0"/>
                <a:cs typeface="Times New Roman" panose="02020603050405020304" pitchFamily="18" charset="0"/>
              </a:rPr>
              <a:t> Problems</a:t>
            </a:r>
          </a:p>
          <a:p>
            <a:pPr marL="457200" indent="-457200">
              <a:buFont typeface="+mj-lt"/>
              <a:buAutoNum type="arabicPeriod"/>
            </a:pPr>
            <a:r>
              <a:rPr lang="en-US" sz="4000" b="1" dirty="0" smtClean="0">
                <a:latin typeface="Times New Roman" panose="02020603050405020304" pitchFamily="18" charset="0"/>
                <a:cs typeface="Times New Roman" panose="02020603050405020304" pitchFamily="18" charset="0"/>
              </a:rPr>
              <a:t>Intractable Problems</a:t>
            </a:r>
          </a:p>
          <a:p>
            <a:pPr marL="457200" indent="-457200">
              <a:buFont typeface="+mj-lt"/>
              <a:buAutoNum type="arabicPeriod"/>
            </a:pPr>
            <a:r>
              <a:rPr lang="en-US" sz="4000" b="1" dirty="0" smtClean="0">
                <a:latin typeface="Times New Roman" panose="02020603050405020304" pitchFamily="18" charset="0"/>
                <a:cs typeface="Times New Roman" panose="02020603050405020304" pitchFamily="18" charset="0"/>
              </a:rPr>
              <a:t>Speed Limitations</a:t>
            </a:r>
            <a:endParaRPr lang="en-US" sz="4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80758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Limitations of Computers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80120" y="2352328"/>
            <a:ext cx="12521480" cy="452431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457200" indent="-457200">
              <a:buFont typeface="+mj-lt"/>
              <a:buAutoNum type="arabicPeriod"/>
            </a:pPr>
            <a:r>
              <a:rPr lang="en-US" sz="3200" b="1" dirty="0" err="1" smtClean="0">
                <a:latin typeface="Times New Roman" panose="02020603050405020304" pitchFamily="18" charset="0"/>
                <a:cs typeface="Times New Roman" panose="02020603050405020304" pitchFamily="18" charset="0"/>
              </a:rPr>
              <a:t>Goldbach's</a:t>
            </a:r>
            <a:r>
              <a:rPr lang="en-US" sz="3200" b="1" dirty="0" smtClean="0">
                <a:latin typeface="Times New Roman" panose="02020603050405020304" pitchFamily="18" charset="0"/>
                <a:cs typeface="Times New Roman" panose="02020603050405020304" pitchFamily="18" charset="0"/>
              </a:rPr>
              <a:t> conjecture</a:t>
            </a:r>
          </a:p>
          <a:p>
            <a:pPr marL="1154430" lvl="1" indent="-51435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Which states that every even integer greater than 2 is the sum of exactly two prime numbers.</a:t>
            </a:r>
          </a:p>
          <a:p>
            <a:pPr marL="1154430" lvl="1" indent="-51435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8 = 3 + 5 and 108 = 37 + 71 .</a:t>
            </a:r>
          </a:p>
          <a:p>
            <a:pPr marL="1154430" lvl="1" indent="-51435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It is not yet known if the conjecture is true for every even integer, nor is any reasonable procedure known to determine whether the conjecture is true. The number of even integers is infinite, so a complete or exhaustive examination of all even integers and their prime factors is not feasible.</a:t>
            </a:r>
          </a:p>
        </p:txBody>
      </p:sp>
      <p:sp>
        <p:nvSpPr>
          <p:cNvPr id="7" name="Rectangle 6"/>
          <p:cNvSpPr/>
          <p:nvPr/>
        </p:nvSpPr>
        <p:spPr>
          <a:xfrm>
            <a:off x="3452749" y="1541076"/>
            <a:ext cx="5896101" cy="523220"/>
          </a:xfrm>
          <a:prstGeom prst="rect">
            <a:avLst/>
          </a:prstGeom>
        </p:spPr>
        <p:txBody>
          <a:bodyPr wrap="none">
            <a:spAutoFit/>
          </a:bodyPr>
          <a:lstStyle/>
          <a:p>
            <a:pPr marL="457200" indent="-457200">
              <a:buFont typeface="+mj-lt"/>
              <a:buAutoNum type="arabicPeriod"/>
            </a:pPr>
            <a:r>
              <a:rPr lang="en-US" sz="2800" b="1" dirty="0" smtClean="0">
                <a:latin typeface="Times New Roman" panose="02020603050405020304" pitchFamily="18" charset="0"/>
                <a:cs typeface="Times New Roman" panose="02020603050405020304" pitchFamily="18" charset="0"/>
              </a:rPr>
              <a:t>Unsolvable/</a:t>
            </a:r>
            <a:r>
              <a:rPr lang="en-US" sz="2800" b="1" dirty="0" err="1" smtClean="0">
                <a:latin typeface="Times New Roman" panose="02020603050405020304" pitchFamily="18" charset="0"/>
                <a:cs typeface="Times New Roman" panose="02020603050405020304" pitchFamily="18" charset="0"/>
              </a:rPr>
              <a:t>Undecidable</a:t>
            </a:r>
            <a:r>
              <a:rPr lang="en-US" sz="2800" b="1" dirty="0" smtClean="0">
                <a:latin typeface="Times New Roman" panose="02020603050405020304" pitchFamily="18" charset="0"/>
                <a:cs typeface="Times New Roman" panose="02020603050405020304" pitchFamily="18" charset="0"/>
              </a:rPr>
              <a:t> Problems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80758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Limitations of Computers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80120" y="2352328"/>
            <a:ext cx="12521480" cy="156966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457200" indent="-457200"/>
            <a:r>
              <a:rPr lang="en-US" sz="3200" dirty="0" smtClean="0">
                <a:latin typeface="Times New Roman" panose="02020603050405020304" pitchFamily="18" charset="0"/>
                <a:cs typeface="Times New Roman" panose="02020603050405020304" pitchFamily="18" charset="0"/>
              </a:rPr>
              <a:t>2. </a:t>
            </a:r>
            <a:r>
              <a:rPr lang="en-US" sz="3200" b="1" dirty="0" smtClean="0">
                <a:latin typeface="Times New Roman" panose="02020603050405020304" pitchFamily="18" charset="0"/>
                <a:cs typeface="Times New Roman" panose="02020603050405020304" pitchFamily="18" charset="0"/>
              </a:rPr>
              <a:t>n arbitrary polynomial equation</a:t>
            </a:r>
          </a:p>
          <a:p>
            <a:pPr marL="457200" indent="-457200"/>
            <a:endParaRPr lang="en-US" sz="3200" dirty="0" smtClean="0">
              <a:latin typeface="Times New Roman" panose="02020603050405020304" pitchFamily="18" charset="0"/>
              <a:cs typeface="Times New Roman" panose="02020603050405020304" pitchFamily="18" charset="0"/>
            </a:endParaRPr>
          </a:p>
          <a:p>
            <a:pPr marL="457200" indent="-457200"/>
            <a:r>
              <a:rPr lang="en-US" sz="3200" dirty="0" smtClean="0">
                <a:latin typeface="Times New Roman" panose="02020603050405020304" pitchFamily="18" charset="0"/>
                <a:cs typeface="Times New Roman" panose="02020603050405020304" pitchFamily="18" charset="0"/>
              </a:rPr>
              <a:t>	</a:t>
            </a:r>
          </a:p>
        </p:txBody>
      </p:sp>
      <p:sp>
        <p:nvSpPr>
          <p:cNvPr id="7" name="Rectangle 6"/>
          <p:cNvSpPr/>
          <p:nvPr/>
        </p:nvSpPr>
        <p:spPr>
          <a:xfrm>
            <a:off x="3452749" y="1541076"/>
            <a:ext cx="5896101" cy="523220"/>
          </a:xfrm>
          <a:prstGeom prst="rect">
            <a:avLst/>
          </a:prstGeom>
        </p:spPr>
        <p:txBody>
          <a:bodyPr wrap="none">
            <a:spAutoFit/>
          </a:bodyPr>
          <a:lstStyle/>
          <a:p>
            <a:pPr marL="457200" indent="-457200">
              <a:buFont typeface="+mj-lt"/>
              <a:buAutoNum type="arabicPeriod"/>
            </a:pPr>
            <a:r>
              <a:rPr lang="en-US" sz="2800" b="1" dirty="0" smtClean="0">
                <a:latin typeface="Times New Roman" panose="02020603050405020304" pitchFamily="18" charset="0"/>
                <a:cs typeface="Times New Roman" panose="02020603050405020304" pitchFamily="18" charset="0"/>
              </a:rPr>
              <a:t>Unsolvable/</a:t>
            </a:r>
            <a:r>
              <a:rPr lang="en-US" sz="2800" b="1" dirty="0" err="1" smtClean="0">
                <a:latin typeface="Times New Roman" panose="02020603050405020304" pitchFamily="18" charset="0"/>
                <a:cs typeface="Times New Roman" panose="02020603050405020304" pitchFamily="18" charset="0"/>
              </a:rPr>
              <a:t>Undecidable</a:t>
            </a:r>
            <a:r>
              <a:rPr lang="en-US" sz="2800" b="1" dirty="0" smtClean="0">
                <a:latin typeface="Times New Roman" panose="02020603050405020304" pitchFamily="18" charset="0"/>
                <a:cs typeface="Times New Roman" panose="02020603050405020304" pitchFamily="18" charset="0"/>
              </a:rPr>
              <a:t> Problems</a:t>
            </a:r>
          </a:p>
        </p:txBody>
      </p:sp>
      <p:pic>
        <p:nvPicPr>
          <p:cNvPr id="1026" name="Picture 2"/>
          <p:cNvPicPr>
            <a:picLocks noChangeAspect="1" noChangeArrowheads="1"/>
          </p:cNvPicPr>
          <p:nvPr/>
        </p:nvPicPr>
        <p:blipFill>
          <a:blip r:embed="rId2" cstate="print"/>
          <a:srcRect/>
          <a:stretch>
            <a:fillRect/>
          </a:stretch>
        </p:blipFill>
        <p:spPr bwMode="auto">
          <a:xfrm>
            <a:off x="993654" y="3072408"/>
            <a:ext cx="7655046" cy="713606"/>
          </a:xfrm>
          <a:prstGeom prst="rect">
            <a:avLst/>
          </a:prstGeom>
          <a:noFill/>
          <a:ln w="9525">
            <a:noFill/>
            <a:miter lim="800000"/>
            <a:headEnd/>
            <a:tailEnd/>
          </a:ln>
        </p:spPr>
      </p:pic>
      <p:sp>
        <p:nvSpPr>
          <p:cNvPr id="9" name="Rectangle 8"/>
          <p:cNvSpPr/>
          <p:nvPr/>
        </p:nvSpPr>
        <p:spPr>
          <a:xfrm>
            <a:off x="568152" y="4177353"/>
            <a:ext cx="11449272" cy="317009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b="1" dirty="0" smtClean="0">
                <a:latin typeface="Times New Roman" panose="02020603050405020304" pitchFamily="18" charset="0"/>
                <a:cs typeface="Times New Roman" panose="02020603050405020304" pitchFamily="18" charset="0"/>
              </a:rPr>
              <a:t>Turing machine halting problem </a:t>
            </a:r>
            <a:r>
              <a:rPr lang="en-US" dirty="0" smtClean="0">
                <a:latin typeface="Times New Roman" panose="02020603050405020304" pitchFamily="18" charset="0"/>
                <a:cs typeface="Times New Roman" panose="02020603050405020304" pitchFamily="18" charset="0"/>
              </a:rPr>
              <a:t>as this particular problem is called, is also </a:t>
            </a:r>
            <a:r>
              <a:rPr lang="en-US" dirty="0" err="1" smtClean="0">
                <a:latin typeface="Times New Roman" panose="02020603050405020304" pitchFamily="18" charset="0"/>
                <a:cs typeface="Times New Roman" panose="02020603050405020304" pitchFamily="18" charset="0"/>
              </a:rPr>
              <a:t>undecidable</a:t>
            </a:r>
            <a:r>
              <a:rPr lang="en-US" dirty="0" smtClean="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 common and costly error made by inexperienced computer programmers is to write programs that contain infinite loops and therefore fail to halt under certain input conditions. It would be useful to have a debugging program that could determine whether any given program contains an </a:t>
            </a:r>
            <a:r>
              <a:rPr lang="en-US" b="1" dirty="0" smtClean="0">
                <a:latin typeface="Times New Roman" panose="02020603050405020304" pitchFamily="18" charset="0"/>
                <a:cs typeface="Times New Roman" panose="02020603050405020304" pitchFamily="18" charset="0"/>
              </a:rPr>
              <a:t>infinite loop.</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80758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Limitations of Computers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3452749" y="1541076"/>
            <a:ext cx="3778535" cy="523220"/>
          </a:xfrm>
          <a:prstGeom prst="rect">
            <a:avLst/>
          </a:prstGeom>
        </p:spPr>
        <p:txBody>
          <a:bodyPr wrap="none">
            <a:spAutoFit/>
          </a:bodyPr>
          <a:lstStyle/>
          <a:p>
            <a:pPr marL="457200" indent="-457200"/>
            <a:r>
              <a:rPr lang="en-US" sz="2800" b="1" dirty="0" smtClean="0">
                <a:latin typeface="Times New Roman" panose="02020603050405020304" pitchFamily="18" charset="0"/>
                <a:cs typeface="Times New Roman" panose="02020603050405020304" pitchFamily="18" charset="0"/>
              </a:rPr>
              <a:t>2. Intractable problems</a:t>
            </a:r>
          </a:p>
        </p:txBody>
      </p:sp>
      <p:sp>
        <p:nvSpPr>
          <p:cNvPr id="7" name="Rectangle 6"/>
          <p:cNvSpPr/>
          <p:nvPr/>
        </p:nvSpPr>
        <p:spPr>
          <a:xfrm>
            <a:off x="496144" y="2352328"/>
            <a:ext cx="12025336"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mj-lt"/>
              <a:buAutoNum type="arabicPeriod"/>
            </a:pPr>
            <a:r>
              <a:rPr lang="en-US" dirty="0" smtClean="0">
                <a:latin typeface="Times New Roman" panose="02020603050405020304" pitchFamily="18" charset="0"/>
                <a:cs typeface="Times New Roman" panose="02020603050405020304" pitchFamily="18" charset="0"/>
              </a:rPr>
              <a:t>Real (finite-state) computers can solve most computational problems to an acceptable degree of accuracy.</a:t>
            </a:r>
          </a:p>
          <a:p>
            <a:pPr marL="457200" indent="-457200" algn="just">
              <a:buFont typeface="+mj-lt"/>
              <a:buAutoNum type="arabicPeriod"/>
            </a:pPr>
            <a:r>
              <a:rPr lang="en-US" dirty="0" smtClean="0">
                <a:latin typeface="Times New Roman" panose="02020603050405020304" pitchFamily="18" charset="0"/>
                <a:cs typeface="Times New Roman" panose="02020603050405020304" pitchFamily="18" charset="0"/>
              </a:rPr>
              <a:t>A computer of reasonable size and cost solve a given problem in a reasonable amount of time is tractable; otherwise, it is intractable..</a:t>
            </a:r>
            <a:endParaRPr lang="en-US"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1910136" y="4173810"/>
            <a:ext cx="8883152" cy="494727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80758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Limitations of Computers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3452749" y="1541076"/>
            <a:ext cx="3778535" cy="523220"/>
          </a:xfrm>
          <a:prstGeom prst="rect">
            <a:avLst/>
          </a:prstGeom>
        </p:spPr>
        <p:txBody>
          <a:bodyPr wrap="none">
            <a:spAutoFit/>
          </a:bodyPr>
          <a:lstStyle/>
          <a:p>
            <a:pPr marL="457200" indent="-457200"/>
            <a:r>
              <a:rPr lang="en-US" sz="2800" b="1" dirty="0" smtClean="0">
                <a:latin typeface="Times New Roman" panose="02020603050405020304" pitchFamily="18" charset="0"/>
                <a:cs typeface="Times New Roman" panose="02020603050405020304" pitchFamily="18" charset="0"/>
              </a:rPr>
              <a:t>2. Intractable problems</a:t>
            </a:r>
          </a:p>
        </p:txBody>
      </p:sp>
      <p:sp>
        <p:nvSpPr>
          <p:cNvPr id="7" name="Rectangle 6"/>
          <p:cNvSpPr/>
          <p:nvPr/>
        </p:nvSpPr>
        <p:spPr>
          <a:xfrm>
            <a:off x="280120" y="2784376"/>
            <a:ext cx="12241360" cy="201593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Traveling salesman problem</a:t>
            </a:r>
          </a:p>
          <a:p>
            <a:pPr marL="1097280" lvl="1" indent="-4572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Here the goal is also to make a tour, this time by car or plane through a given set of n cities, and eventually return to the starting point. The distance between each pair of cities is known, and the problem is to determine a tour that minimizes the total distance traveled..</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289782" y="5376664"/>
            <a:ext cx="12169352" cy="163121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An intractable problem can be solved exactly in a reasonable amount of time only when its size n is below some maximum value </a:t>
            </a:r>
            <a:r>
              <a:rPr lang="en-US" dirty="0" err="1" smtClean="0">
                <a:latin typeface="Times New Roman" panose="02020603050405020304" pitchFamily="18" charset="0"/>
                <a:cs typeface="Times New Roman" panose="02020603050405020304" pitchFamily="18" charset="0"/>
              </a:rPr>
              <a:t>n</a:t>
            </a:r>
            <a:r>
              <a:rPr lang="en-US" baseline="-25000" dirty="0" err="1" smtClean="0">
                <a:latin typeface="Times New Roman" panose="02020603050405020304" pitchFamily="18" charset="0"/>
                <a:cs typeface="Times New Roman" panose="02020603050405020304" pitchFamily="18" charset="0"/>
              </a:rPr>
              <a:t>MAX</a:t>
            </a:r>
            <a:r>
              <a:rPr lang="en-US" dirty="0" smtClean="0">
                <a:latin typeface="Times New Roman" panose="02020603050405020304" pitchFamily="18" charset="0"/>
                <a:cs typeface="Times New Roman" panose="02020603050405020304" pitchFamily="18" charset="0"/>
              </a:rPr>
              <a:t>. The value of </a:t>
            </a:r>
            <a:r>
              <a:rPr lang="en-US" dirty="0" err="1" smtClean="0">
                <a:latin typeface="Times New Roman" panose="02020603050405020304" pitchFamily="18" charset="0"/>
                <a:cs typeface="Times New Roman" panose="02020603050405020304" pitchFamily="18" charset="0"/>
              </a:rPr>
              <a:t>n</a:t>
            </a:r>
            <a:r>
              <a:rPr lang="en-US" baseline="-25000" dirty="0" err="1" smtClean="0">
                <a:latin typeface="Times New Roman" panose="02020603050405020304" pitchFamily="18" charset="0"/>
                <a:cs typeface="Times New Roman" panose="02020603050405020304" pitchFamily="18" charset="0"/>
              </a:rPr>
              <a:t>MAX</a:t>
            </a:r>
            <a:r>
              <a:rPr lang="en-US" baseline="-250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depends both on the problem itself and on the speed of the computers available to solve it. It might be expected that computer speeds could be increased to make </a:t>
            </a:r>
            <a:r>
              <a:rPr lang="en-US" dirty="0" err="1" smtClean="0">
                <a:latin typeface="Times New Roman" panose="02020603050405020304" pitchFamily="18" charset="0"/>
                <a:cs typeface="Times New Roman" panose="02020603050405020304" pitchFamily="18" charset="0"/>
              </a:rPr>
              <a:t>n</a:t>
            </a:r>
            <a:r>
              <a:rPr lang="en-US" baseline="-25000" dirty="0" err="1" smtClean="0">
                <a:latin typeface="Times New Roman" panose="02020603050405020304" pitchFamily="18" charset="0"/>
                <a:cs typeface="Times New Roman" panose="02020603050405020304" pitchFamily="18" charset="0"/>
              </a:rPr>
              <a:t>MAX</a:t>
            </a:r>
            <a:r>
              <a:rPr lang="en-US" baseline="-250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any desired value.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80758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Limitations of Computers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3452749" y="1541076"/>
            <a:ext cx="3188693" cy="523220"/>
          </a:xfrm>
          <a:prstGeom prst="rect">
            <a:avLst/>
          </a:prstGeom>
        </p:spPr>
        <p:txBody>
          <a:bodyPr wrap="none">
            <a:spAutoFit/>
          </a:bodyPr>
          <a:lstStyle/>
          <a:p>
            <a:pPr marL="457200" indent="-457200"/>
            <a:r>
              <a:rPr lang="en-US" sz="2800" b="1" dirty="0" smtClean="0">
                <a:latin typeface="Times New Roman" panose="02020603050405020304" pitchFamily="18" charset="0"/>
                <a:cs typeface="Times New Roman" panose="02020603050405020304" pitchFamily="18" charset="0"/>
              </a:rPr>
              <a:t>3. Speed limitations</a:t>
            </a:r>
          </a:p>
        </p:txBody>
      </p:sp>
      <p:sp>
        <p:nvSpPr>
          <p:cNvPr id="7" name="Rectangle 6"/>
          <p:cNvSpPr/>
          <p:nvPr/>
        </p:nvSpPr>
        <p:spPr>
          <a:xfrm>
            <a:off x="424136" y="2352328"/>
            <a:ext cx="11593288" cy="124649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An algorithm A has time complexity of order f(n), denoted o(f(n)).</a:t>
            </a:r>
          </a:p>
          <a:p>
            <a:pPr marL="457200" indent="-4572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function f(n) therefore indicates the rate at which the computing time that A needs to obtain a solution grows with the problem size n.</a:t>
            </a:r>
            <a:endParaRPr lang="en-US"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3012002" y="3808661"/>
            <a:ext cx="6989198" cy="3512219"/>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3807581" cy="513987"/>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Limitations of Computers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263051" y="2280321"/>
            <a:ext cx="12258429" cy="398236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259429" y="1776264"/>
            <a:ext cx="10585176" cy="6764929"/>
          </a:xfrm>
          <a:prstGeom prst="rect">
            <a:avLst/>
          </a:prstGeom>
        </p:spPr>
        <p:style>
          <a:lnRef idx="1">
            <a:schemeClr val="accent6"/>
          </a:lnRef>
          <a:fillRef idx="2">
            <a:schemeClr val="accent6"/>
          </a:fillRef>
          <a:effectRef idx="1">
            <a:schemeClr val="accent6"/>
          </a:effectRef>
          <a:fontRef idx="minor">
            <a:schemeClr val="dk1"/>
          </a:fontRef>
        </p:style>
        <p:txBody>
          <a:bodyPr wrap="square" lIns="128016" tIns="64008" rIns="128016" bIns="64008">
            <a:spAutoFit/>
          </a:bodyPr>
          <a:lstStyle/>
          <a:p>
            <a:pPr marL="400050" indent="-400050">
              <a:buFont typeface="Wingdings" panose="05000000000000000000" pitchFamily="2" charset="2"/>
              <a:buChar char="v"/>
            </a:pPr>
            <a:r>
              <a:rPr lang="en-IN" sz="3900" dirty="0">
                <a:latin typeface="Times New Roman" panose="02020603050405020304" pitchFamily="18" charset="0"/>
                <a:cs typeface="Times New Roman" panose="02020603050405020304" pitchFamily="18" charset="0"/>
              </a:rPr>
              <a:t>Elements of Computers and its Limitations</a:t>
            </a:r>
          </a:p>
          <a:p>
            <a:pPr marL="400050" indent="-400050">
              <a:buFont typeface="Wingdings" panose="05000000000000000000" pitchFamily="2" charset="2"/>
              <a:buChar char="v"/>
            </a:pPr>
            <a:r>
              <a:rPr lang="en-IN" sz="3900" dirty="0">
                <a:solidFill>
                  <a:srgbClr val="00B050"/>
                </a:solidFill>
                <a:latin typeface="Times New Roman" panose="02020603050405020304" pitchFamily="18" charset="0"/>
                <a:cs typeface="Times New Roman" panose="02020603050405020304" pitchFamily="18" charset="0"/>
              </a:rPr>
              <a:t>System Design </a:t>
            </a:r>
          </a:p>
          <a:p>
            <a:pPr marL="1680210" lvl="2" indent="-400050">
              <a:buFont typeface="Wingdings" panose="05000000000000000000" pitchFamily="2" charset="2"/>
              <a:buChar char="v"/>
            </a:pPr>
            <a:r>
              <a:rPr lang="en-IN" sz="3900" dirty="0">
                <a:latin typeface="Times New Roman" panose="02020603050405020304" pitchFamily="18" charset="0"/>
                <a:cs typeface="Times New Roman" panose="02020603050405020304" pitchFamily="18" charset="0"/>
              </a:rPr>
              <a:t>Gate Level, Register Level and Processor Level Components &amp; Design </a:t>
            </a:r>
          </a:p>
          <a:p>
            <a:pPr marL="400050" indent="-400050">
              <a:buFont typeface="Wingdings" panose="05000000000000000000" pitchFamily="2" charset="2"/>
              <a:buChar char="v"/>
            </a:pPr>
            <a:r>
              <a:rPr lang="en-IN" sz="3900" dirty="0">
                <a:latin typeface="Times New Roman" panose="02020603050405020304" pitchFamily="18" charset="0"/>
                <a:cs typeface="Times New Roman" panose="02020603050405020304" pitchFamily="18" charset="0"/>
              </a:rPr>
              <a:t>CPU Organization</a:t>
            </a:r>
          </a:p>
          <a:p>
            <a:pPr marL="400050" indent="-400050">
              <a:buFont typeface="Wingdings" panose="05000000000000000000" pitchFamily="2" charset="2"/>
              <a:buChar char="v"/>
            </a:pPr>
            <a:r>
              <a:rPr lang="en-IN" sz="3900" dirty="0">
                <a:latin typeface="Times New Roman" panose="02020603050405020304" pitchFamily="18" charset="0"/>
                <a:cs typeface="Times New Roman" panose="02020603050405020304" pitchFamily="18" charset="0"/>
              </a:rPr>
              <a:t>Data Representation</a:t>
            </a:r>
          </a:p>
          <a:p>
            <a:pPr marL="400050" indent="-400050">
              <a:buFont typeface="Wingdings" panose="05000000000000000000" pitchFamily="2" charset="2"/>
              <a:buChar char="v"/>
            </a:pPr>
            <a:r>
              <a:rPr lang="en-IN" sz="3900" dirty="0">
                <a:latin typeface="Times New Roman" panose="02020603050405020304" pitchFamily="18" charset="0"/>
                <a:cs typeface="Times New Roman" panose="02020603050405020304" pitchFamily="18" charset="0"/>
              </a:rPr>
              <a:t>Fixed Point Numbers</a:t>
            </a:r>
          </a:p>
          <a:p>
            <a:pPr marL="400050" indent="-400050">
              <a:buFont typeface="Wingdings" panose="05000000000000000000" pitchFamily="2" charset="2"/>
              <a:buChar char="v"/>
            </a:pPr>
            <a:r>
              <a:rPr lang="en-IN" sz="3900" dirty="0">
                <a:latin typeface="Times New Roman" panose="02020603050405020304" pitchFamily="18" charset="0"/>
                <a:cs typeface="Times New Roman" panose="02020603050405020304" pitchFamily="18" charset="0"/>
              </a:rPr>
              <a:t>Floating Point Numbers</a:t>
            </a:r>
          </a:p>
          <a:p>
            <a:pPr marL="400050" indent="-400050">
              <a:buFont typeface="Wingdings" panose="05000000000000000000" pitchFamily="2" charset="2"/>
              <a:buChar char="v"/>
            </a:pPr>
            <a:r>
              <a:rPr lang="en-IN" sz="3900" dirty="0">
                <a:latin typeface="Times New Roman" panose="02020603050405020304" pitchFamily="18" charset="0"/>
                <a:cs typeface="Times New Roman" panose="02020603050405020304" pitchFamily="18" charset="0"/>
              </a:rPr>
              <a:t>Instruction Formats</a:t>
            </a:r>
          </a:p>
          <a:p>
            <a:pPr marL="400050" indent="-400050">
              <a:buFont typeface="Wingdings" panose="05000000000000000000" pitchFamily="2" charset="2"/>
              <a:buChar char="v"/>
            </a:pPr>
            <a:r>
              <a:rPr lang="en-IN" sz="3900" dirty="0">
                <a:solidFill>
                  <a:srgbClr val="00B050"/>
                </a:solidFill>
                <a:latin typeface="Times New Roman" panose="02020603050405020304" pitchFamily="18" charset="0"/>
                <a:cs typeface="Times New Roman" panose="02020603050405020304" pitchFamily="18" charset="0"/>
              </a:rPr>
              <a:t>Instruction Types</a:t>
            </a:r>
          </a:p>
          <a:p>
            <a:pPr marL="400050" indent="-400050">
              <a:buFont typeface="Wingdings" panose="05000000000000000000" pitchFamily="2" charset="2"/>
              <a:buChar char="v"/>
            </a:pPr>
            <a:r>
              <a:rPr lang="en-IN" sz="3900" dirty="0">
                <a:solidFill>
                  <a:srgbClr val="00B050"/>
                </a:solidFill>
                <a:latin typeface="Times New Roman" panose="02020603050405020304" pitchFamily="18" charset="0"/>
                <a:cs typeface="Times New Roman" panose="02020603050405020304" pitchFamily="18" charset="0"/>
              </a:rPr>
              <a:t>Addressing Modes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53700" y="1056184"/>
            <a:ext cx="2808782"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lgn="just"/>
            <a:r>
              <a:rPr lang="en-US" b="1" dirty="0" smtClean="0">
                <a:latin typeface="Times New Roman" panose="02020603050405020304" pitchFamily="18" charset="0"/>
                <a:cs typeface="Times New Roman" panose="02020603050405020304" pitchFamily="18" charset="0"/>
              </a:rPr>
              <a:t>SYSTEM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68152" y="1776264"/>
            <a:ext cx="11809312"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 computer is an example of a system, which is defined informally as a collection— often a large and complex one—of objects called components, that are connected to form a coherent entity with a specific function or purpose. </a:t>
            </a:r>
          </a:p>
          <a:p>
            <a:pPr marL="457200" indent="-4572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function of the system is determined by the functions of its components and how the components are connected.</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568152" y="4152528"/>
            <a:ext cx="11665296" cy="86177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mapping can be expressed formally by a mathematical function f from A to B. </a:t>
            </a:r>
          </a:p>
          <a:p>
            <a:pPr marL="457200" indent="-4572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If f maps element a of A onto element b of B, we write b = f(a) or b := f(a).</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22882" y="1056184"/>
            <a:ext cx="3325590"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lgn="ctr"/>
            <a:r>
              <a:rPr lang="en-US" b="1" dirty="0" smtClean="0">
                <a:latin typeface="Times New Roman" panose="02020603050405020304" pitchFamily="18" charset="0"/>
                <a:cs typeface="Times New Roman" panose="02020603050405020304" pitchFamily="18" charset="0"/>
              </a:rPr>
              <a:t>System Representation</a:t>
            </a:r>
            <a:endParaRPr lang="en-US"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68152" y="2568352"/>
            <a:ext cx="11305256" cy="54784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457200" indent="-457200"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Graphical Representation:</a:t>
            </a:r>
          </a:p>
          <a:p>
            <a:pPr marL="1097280" lvl="1"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useful way of modeling a system is a graph. A (directed) graph consists of a set of objects V = {v</a:t>
            </a:r>
            <a:r>
              <a:rPr lang="en-US" baseline="-25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,v</a:t>
            </a:r>
            <a:r>
              <a:rPr lang="en-US" baseline="-25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v</a:t>
            </a:r>
            <a:r>
              <a:rPr lang="en-US" baseline="-25000" dirty="0" err="1" smtClean="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 called nodes or vertices and a set of edges E whose members are (ordered) pairs of nodes taken from the set {(v</a:t>
            </a:r>
            <a:r>
              <a:rPr lang="en-US" baseline="-25000" dirty="0" smtClean="0">
                <a:latin typeface="Times New Roman" panose="02020603050405020304" pitchFamily="18" charset="0"/>
                <a:cs typeface="Times New Roman" panose="02020603050405020304" pitchFamily="18" charset="0"/>
              </a:rPr>
              <a:t>l</a:t>
            </a:r>
            <a:r>
              <a:rPr lang="en-US" dirty="0" smtClean="0">
                <a:latin typeface="Times New Roman" panose="02020603050405020304" pitchFamily="18" charset="0"/>
                <a:cs typeface="Times New Roman" panose="02020603050405020304" pitchFamily="18" charset="0"/>
              </a:rPr>
              <a:t>,v</a:t>
            </a:r>
            <a:r>
              <a:rPr lang="en-US" baseline="-25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(V!,v3),...,(v</a:t>
            </a:r>
            <a:r>
              <a:rPr lang="en-US" baseline="-25000" dirty="0" smtClean="0">
                <a:latin typeface="Times New Roman" panose="02020603050405020304" pitchFamily="18" charset="0"/>
                <a:cs typeface="Times New Roman" panose="02020603050405020304" pitchFamily="18" charset="0"/>
              </a:rPr>
              <a:t>n-1</a:t>
            </a:r>
            <a:r>
              <a:rPr lang="en-US" dirty="0" smtClean="0">
                <a:latin typeface="Times New Roman" panose="02020603050405020304" pitchFamily="18" charset="0"/>
                <a:cs typeface="Times New Roman" panose="02020603050405020304" pitchFamily="18" charset="0"/>
              </a:rPr>
              <a:t>,v</a:t>
            </a:r>
            <a:r>
              <a:rPr lang="en-US" baseline="-25000" dirty="0" smtClean="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)}of all such pairs. The edge e = (</a:t>
            </a:r>
            <a:r>
              <a:rPr lang="en-US" dirty="0" err="1" smtClean="0">
                <a:latin typeface="Times New Roman" panose="02020603050405020304" pitchFamily="18" charset="0"/>
                <a:cs typeface="Times New Roman" panose="02020603050405020304" pitchFamily="18" charset="0"/>
              </a:rPr>
              <a:t>v</a:t>
            </a:r>
            <a:r>
              <a:rPr lang="en-US" baseline="-25000" dirty="0" err="1" smtClean="0">
                <a:latin typeface="Times New Roman" panose="02020603050405020304" pitchFamily="18" charset="0"/>
                <a:cs typeface="Times New Roman" panose="02020603050405020304" pitchFamily="18" charset="0"/>
              </a:rPr>
              <a:t>i</a:t>
            </a:r>
            <a:r>
              <a:rPr lang="en-US" dirty="0" err="1" smtClean="0">
                <a:latin typeface="Times New Roman" panose="02020603050405020304" pitchFamily="18" charset="0"/>
                <a:cs typeface="Times New Roman" panose="02020603050405020304" pitchFamily="18" charset="0"/>
              </a:rPr>
              <a:t>,v</a:t>
            </a:r>
            <a:r>
              <a:rPr lang="en-US" baseline="-25000" dirty="0" err="1" smtClean="0">
                <a:latin typeface="Times New Roman" panose="02020603050405020304" pitchFamily="18" charset="0"/>
                <a:cs typeface="Times New Roman" panose="02020603050405020304" pitchFamily="18" charset="0"/>
              </a:rPr>
              <a:t>j</a:t>
            </a:r>
            <a:r>
              <a:rPr lang="en-US" dirty="0" smtClean="0">
                <a:latin typeface="Times New Roman" panose="02020603050405020304" pitchFamily="18" charset="0"/>
                <a:cs typeface="Times New Roman" panose="02020603050405020304" pitchFamily="18" charset="0"/>
              </a:rPr>
              <a:t> joins or connects node v</a:t>
            </a:r>
            <a:r>
              <a:rPr lang="en-US" baseline="-25000" dirty="0"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to node </a:t>
            </a:r>
            <a:r>
              <a:rPr lang="en-US" dirty="0" err="1" smtClean="0">
                <a:latin typeface="Times New Roman" panose="02020603050405020304" pitchFamily="18" charset="0"/>
                <a:cs typeface="Times New Roman" panose="02020603050405020304" pitchFamily="18" charset="0"/>
              </a:rPr>
              <a:t>v</a:t>
            </a:r>
            <a:r>
              <a:rPr lang="en-US" baseline="-25000" dirty="0" err="1" smtClean="0">
                <a:latin typeface="Times New Roman" panose="02020603050405020304" pitchFamily="18" charset="0"/>
                <a:cs typeface="Times New Roman" panose="02020603050405020304" pitchFamily="18" charset="0"/>
              </a:rPr>
              <a:t>j</a:t>
            </a:r>
            <a:r>
              <a:rPr lang="en-US" dirty="0" smtClean="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endParaRPr lang="en-US"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Block Diagram Representation:</a:t>
            </a:r>
          </a:p>
          <a:p>
            <a:pPr marL="1097280" lvl="1"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Set of information processing components C and a set of lines S that carry information signals between components. In modeling the system by a graph G, we associate C with the nodes of G and S with the edges of G; the resulting graph is often called a block diagram. This name comes from the fact that it is convenient to draw each node (component) as a block or box in which its name and/or its function can be written.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22882" y="984176"/>
            <a:ext cx="3325590"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lgn="ctr"/>
            <a:r>
              <a:rPr lang="en-US" b="1" dirty="0" smtClean="0">
                <a:latin typeface="Times New Roman" panose="02020603050405020304" pitchFamily="18" charset="0"/>
                <a:cs typeface="Times New Roman" panose="02020603050405020304" pitchFamily="18" charset="0"/>
              </a:rPr>
              <a:t>System Representation</a:t>
            </a:r>
            <a:endParaRPr lang="en-US" b="1"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136104" y="1632248"/>
            <a:ext cx="6524625" cy="3638550"/>
          </a:xfrm>
          <a:prstGeom prst="rect">
            <a:avLst/>
          </a:prstGeom>
          <a:ln>
            <a:noFill/>
          </a:ln>
          <a:effectLst>
            <a:outerShdw blurRad="292100" dist="139700" dir="2700000" algn="tl" rotWithShape="0">
              <a:srgbClr val="333333">
                <a:alpha val="65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4895006" y="5400228"/>
            <a:ext cx="7410450" cy="41529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379469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Structure versus behavior</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24136" y="1848272"/>
            <a:ext cx="12025336" cy="27853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Two central properties of any system are its </a:t>
            </a:r>
            <a:r>
              <a:rPr lang="en-US" b="1" dirty="0" smtClean="0">
                <a:latin typeface="Times New Roman" panose="02020603050405020304" pitchFamily="18" charset="0"/>
                <a:cs typeface="Times New Roman" panose="02020603050405020304" pitchFamily="18" charset="0"/>
              </a:rPr>
              <a:t>structure and behavior.</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We define the structure of a system as the abstract graph consisting of its block diagram with no functional information.</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b="1" dirty="0" smtClean="0">
                <a:latin typeface="Times New Roman" panose="02020603050405020304" pitchFamily="18" charset="0"/>
                <a:cs typeface="Times New Roman" panose="02020603050405020304" pitchFamily="18" charset="0"/>
              </a:rPr>
              <a:t>behavioral</a:t>
            </a:r>
            <a:r>
              <a:rPr lang="en-US" dirty="0" smtClean="0">
                <a:latin typeface="Times New Roman" panose="02020603050405020304" pitchFamily="18" charset="0"/>
                <a:cs typeface="Times New Roman" panose="02020603050405020304" pitchFamily="18" charset="0"/>
              </a:rPr>
              <a:t> description, on the other hand, enables one to determine for any given input signal a to the system, the corresponding output f(a).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We define the function/to be the behavior of the system.</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In general, a block diagram conveys structure rather than behavior. </a:t>
            </a:r>
            <a:endParaRPr lang="en-US"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856184" y="4763641"/>
            <a:ext cx="2434568" cy="54101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008312" y="5448671"/>
            <a:ext cx="2016224" cy="3073915"/>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1028" name="Picture 4"/>
          <p:cNvPicPr>
            <a:picLocks noChangeAspect="1" noChangeArrowheads="1"/>
          </p:cNvPicPr>
          <p:nvPr/>
        </p:nvPicPr>
        <p:blipFill>
          <a:blip r:embed="rId4" cstate="print"/>
          <a:srcRect/>
          <a:stretch>
            <a:fillRect/>
          </a:stretch>
        </p:blipFill>
        <p:spPr bwMode="auto">
          <a:xfrm>
            <a:off x="7120880" y="5376664"/>
            <a:ext cx="3240360" cy="3496889"/>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1029" name="Picture 5"/>
          <p:cNvPicPr>
            <a:picLocks noChangeAspect="1" noChangeArrowheads="1"/>
          </p:cNvPicPr>
          <p:nvPr/>
        </p:nvPicPr>
        <p:blipFill>
          <a:blip r:embed="rId5" cstate="print"/>
          <a:srcRect/>
          <a:stretch>
            <a:fillRect/>
          </a:stretch>
        </p:blipFill>
        <p:spPr bwMode="auto">
          <a:xfrm>
            <a:off x="5685704" y="4728592"/>
            <a:ext cx="6259712" cy="44519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481157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Hardware Description Languages</a:t>
            </a:r>
            <a:endParaRPr lang="en-US" b="1"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27344" y="2280320"/>
            <a:ext cx="12710160" cy="4908286"/>
          </a:xfrm>
          <a:prstGeom prst="rect">
            <a:avLst/>
          </a:prstGeom>
          <a:ln w="38100" cap="sq">
            <a:solidFill>
              <a:srgbClr val="FFFF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481157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Hardware Description Languages</a:t>
            </a:r>
            <a:endParaRPr lang="en-US" b="1"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130770" y="1704256"/>
            <a:ext cx="7854206" cy="4104456"/>
          </a:xfrm>
          <a:prstGeom prst="rect">
            <a:avLst/>
          </a:prstGeom>
          <a:ln w="38100" cap="sq">
            <a:solidFill>
              <a:srgbClr val="FFFF00"/>
            </a:solidFill>
            <a:prstDash val="solid"/>
            <a:miter lim="800000"/>
            <a:headEnd/>
            <a:tailEnd/>
          </a:ln>
          <a:effectLst>
            <a:outerShdw blurRad="50800" dist="38100" dir="2700000" algn="tl" rotWithShape="0">
              <a:srgbClr val="000000">
                <a:alpha val="43000"/>
              </a:srgbClr>
            </a:outerShdw>
          </a:effectLst>
        </p:spPr>
      </p:pic>
      <p:pic>
        <p:nvPicPr>
          <p:cNvPr id="3075" name="Picture 3"/>
          <p:cNvPicPr>
            <a:picLocks noChangeAspect="1" noChangeArrowheads="1"/>
          </p:cNvPicPr>
          <p:nvPr/>
        </p:nvPicPr>
        <p:blipFill>
          <a:blip r:embed="rId3" cstate="print"/>
          <a:srcRect/>
          <a:stretch>
            <a:fillRect/>
          </a:stretch>
        </p:blipFill>
        <p:spPr bwMode="auto">
          <a:xfrm>
            <a:off x="4960640" y="5880720"/>
            <a:ext cx="7737372" cy="3720480"/>
          </a:xfrm>
          <a:prstGeom prst="rect">
            <a:avLst/>
          </a:prstGeom>
          <a:ln w="38100" cap="sq">
            <a:solidFill>
              <a:srgbClr val="FFFF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221951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Design Process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1216224" y="1848272"/>
            <a:ext cx="10225136"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Given a system's structure, the task of determining its function or behavior is termed </a:t>
            </a:r>
            <a:r>
              <a:rPr lang="en-US" b="1" dirty="0" smtClean="0">
                <a:latin typeface="Times New Roman" panose="02020603050405020304" pitchFamily="18" charset="0"/>
                <a:cs typeface="Times New Roman" panose="02020603050405020304" pitchFamily="18" charset="0"/>
              </a:rPr>
              <a:t>analysis.</a:t>
            </a:r>
            <a:r>
              <a:rPr lang="en-US" dirty="0" smtClean="0">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converse problem of determining a system structure that exhibits a given behavior is </a:t>
            </a:r>
            <a:r>
              <a:rPr lang="en-US" b="1" dirty="0" smtClean="0">
                <a:latin typeface="Times New Roman" panose="02020603050405020304" pitchFamily="18" charset="0"/>
                <a:cs typeface="Times New Roman" panose="02020603050405020304" pitchFamily="18" charset="0"/>
              </a:rPr>
              <a:t>design or synthesis.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1000200" y="3792488"/>
            <a:ext cx="10838622" cy="163121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r>
              <a:rPr lang="en-US" b="1" dirty="0" smtClean="0">
                <a:latin typeface="Times New Roman" panose="02020603050405020304" pitchFamily="18" charset="0"/>
                <a:cs typeface="Times New Roman" panose="02020603050405020304" pitchFamily="18" charset="0"/>
              </a:rPr>
              <a:t>Design problem:</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Given a desired range of behavior and a set of available components, determine a structure (design) formed from these components that achieves the desired behavior with acceptable cost and performance.</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1000200" y="5952728"/>
            <a:ext cx="10838622" cy="240065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r>
              <a:rPr lang="en-US" b="1" dirty="0" smtClean="0">
                <a:latin typeface="Times New Roman" panose="02020603050405020304" pitchFamily="18" charset="0"/>
                <a:cs typeface="Times New Roman" panose="02020603050405020304" pitchFamily="18" charset="0"/>
              </a:rPr>
              <a:t>Typical requirements:</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Minimize cost as measured by the cost of manufacture</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Maximize performance as measured by the speed of operation.</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High reliability, low power consumption, and compatibility with existing systems.</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Complexity and novelty of the design.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221951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Design Process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743262" y="1488232"/>
            <a:ext cx="3389967"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b="1" dirty="0" smtClean="0">
                <a:latin typeface="Times New Roman" panose="02020603050405020304" pitchFamily="18" charset="0"/>
                <a:cs typeface="Times New Roman" panose="02020603050405020304" pitchFamily="18" charset="0"/>
              </a:rPr>
              <a:t>Computer-aided design</a:t>
            </a:r>
            <a:endParaRPr lang="en-US" b="1"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3088432" y="2167807"/>
            <a:ext cx="6696744" cy="7115291"/>
          </a:xfrm>
          <a:prstGeom prst="rect">
            <a:avLst/>
          </a:prstGeom>
          <a:ln w="38100" cap="sq">
            <a:solidFill>
              <a:srgbClr val="FFFF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221951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Design Process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743262" y="1488232"/>
            <a:ext cx="3389967"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b="1" dirty="0" smtClean="0">
                <a:latin typeface="Times New Roman" panose="02020603050405020304" pitchFamily="18" charset="0"/>
                <a:cs typeface="Times New Roman" panose="02020603050405020304" pitchFamily="18" charset="0"/>
              </a:rPr>
              <a:t>Computer-aided design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568152" y="2253749"/>
            <a:ext cx="11305256" cy="317009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CAD editors or translators </a:t>
            </a:r>
            <a:r>
              <a:rPr lang="en-US" dirty="0" smtClean="0">
                <a:latin typeface="Times New Roman" panose="02020603050405020304" pitchFamily="18" charset="0"/>
                <a:cs typeface="Times New Roman" panose="02020603050405020304" pitchFamily="18" charset="0"/>
              </a:rPr>
              <a:t>convert design data into forms such as HDL descriptions or schematic diagrams, which humans, computers, or both can efficiently process.</a:t>
            </a:r>
          </a:p>
          <a:p>
            <a:pPr marL="457200" indent="-457200"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Simulators</a:t>
            </a:r>
            <a:r>
              <a:rPr lang="en-US" dirty="0" smtClean="0">
                <a:latin typeface="Times New Roman" panose="02020603050405020304" pitchFamily="18" charset="0"/>
                <a:cs typeface="Times New Roman" panose="02020603050405020304" pitchFamily="18" charset="0"/>
              </a:rPr>
              <a:t> create computer models of a new design, which can mimic the design's behavior and help designers determine how well the design meets various performance and cost goals.</a:t>
            </a:r>
          </a:p>
          <a:p>
            <a:pPr marL="457200" indent="-457200"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Synthesizers </a:t>
            </a:r>
            <a:r>
              <a:rPr lang="en-US" dirty="0" smtClean="0">
                <a:latin typeface="Times New Roman" panose="02020603050405020304" pitchFamily="18" charset="0"/>
                <a:cs typeface="Times New Roman" panose="02020603050405020304" pitchFamily="18" charset="0"/>
              </a:rPr>
              <a:t>automate the design process itself by deriving structures that implement all or part of some design step.</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221951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Design Process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743262" y="1488232"/>
            <a:ext cx="2064989"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b="1" dirty="0" smtClean="0">
                <a:latin typeface="Times New Roman" panose="02020603050405020304" pitchFamily="18" charset="0"/>
                <a:cs typeface="Times New Roman" panose="02020603050405020304" pitchFamily="18" charset="0"/>
              </a:rPr>
              <a:t>Design Levels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640160" y="2280320"/>
            <a:ext cx="11665296"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The </a:t>
            </a:r>
            <a:r>
              <a:rPr lang="en-US" sz="3600" b="1" dirty="0" smtClean="0">
                <a:latin typeface="Times New Roman" panose="02020603050405020304" pitchFamily="18" charset="0"/>
                <a:cs typeface="Times New Roman" panose="02020603050405020304" pitchFamily="18" charset="0"/>
              </a:rPr>
              <a:t>processor</a:t>
            </a:r>
            <a:r>
              <a:rPr lang="en-US" sz="3600" dirty="0" smtClean="0">
                <a:latin typeface="Times New Roman" panose="02020603050405020304" pitchFamily="18" charset="0"/>
                <a:cs typeface="Times New Roman" panose="02020603050405020304" pitchFamily="18" charset="0"/>
              </a:rPr>
              <a:t> level, also called the architecture, behavior, or system level.</a:t>
            </a:r>
          </a:p>
          <a:p>
            <a:pPr marL="457200" indent="-457200" algn="just">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The </a:t>
            </a:r>
            <a:r>
              <a:rPr lang="en-US" sz="3600" b="1" dirty="0" smtClean="0">
                <a:latin typeface="Times New Roman" panose="02020603050405020304" pitchFamily="18" charset="0"/>
                <a:cs typeface="Times New Roman" panose="02020603050405020304" pitchFamily="18" charset="0"/>
              </a:rPr>
              <a:t>register </a:t>
            </a:r>
            <a:r>
              <a:rPr lang="en-US" sz="3600" dirty="0" smtClean="0">
                <a:latin typeface="Times New Roman" panose="02020603050405020304" pitchFamily="18" charset="0"/>
                <a:cs typeface="Times New Roman" panose="02020603050405020304" pitchFamily="18" charset="0"/>
              </a:rPr>
              <a:t>level, also called the register-transfer level (RTL).</a:t>
            </a:r>
          </a:p>
          <a:p>
            <a:pPr marL="457200" indent="-457200" algn="just">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The </a:t>
            </a:r>
            <a:r>
              <a:rPr lang="en-US" sz="3600" b="1" dirty="0" smtClean="0">
                <a:latin typeface="Times New Roman" panose="02020603050405020304" pitchFamily="18" charset="0"/>
                <a:cs typeface="Times New Roman" panose="02020603050405020304" pitchFamily="18" charset="0"/>
              </a:rPr>
              <a:t>gate </a:t>
            </a:r>
            <a:r>
              <a:rPr lang="en-US" sz="3600" dirty="0" smtClean="0">
                <a:latin typeface="Times New Roman" panose="02020603050405020304" pitchFamily="18" charset="0"/>
                <a:cs typeface="Times New Roman" panose="02020603050405020304" pitchFamily="18" charset="0"/>
              </a:rPr>
              <a:t>level, also called the logic level.</a:t>
            </a:r>
            <a:endParaRPr lang="en-US" sz="3600"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599609" y="5304656"/>
            <a:ext cx="11702006" cy="403244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192208" cy="517065"/>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Elements of Computers and its Limitations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4336" y="1944688"/>
            <a:ext cx="8487177" cy="71763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221951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Design Process</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743262" y="1488232"/>
            <a:ext cx="2649123"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b="1" dirty="0" smtClean="0">
                <a:latin typeface="Times New Roman" panose="02020603050405020304" pitchFamily="18" charset="0"/>
                <a:cs typeface="Times New Roman" panose="02020603050405020304" pitchFamily="18" charset="0"/>
              </a:rPr>
              <a:t>System Hierarchy</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640160" y="2280320"/>
            <a:ext cx="11665296"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Top-down Approach</a:t>
            </a:r>
          </a:p>
          <a:p>
            <a:pPr marL="457200" indent="-457200" algn="just">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Bottom-up Approach</a:t>
            </a:r>
            <a:endParaRPr lang="en-US" sz="3600"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1216224" y="4152528"/>
            <a:ext cx="9649072" cy="4704711"/>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3251650" y="2424336"/>
            <a:ext cx="5309390" cy="151216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1056184"/>
            <a:ext cx="221951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Design Process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743262" y="1488232"/>
            <a:ext cx="2649123"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b="1" dirty="0" smtClean="0">
                <a:latin typeface="Times New Roman" panose="02020603050405020304" pitchFamily="18" charset="0"/>
                <a:cs typeface="Times New Roman" panose="02020603050405020304" pitchFamily="18" charset="0"/>
              </a:rPr>
              <a:t>System Hierarchy</a:t>
            </a:r>
            <a:endParaRPr lang="en-US" b="1" dirty="0">
              <a:latin typeface="Times New Roman" panose="02020603050405020304" pitchFamily="18" charset="0"/>
              <a:cs typeface="Times New Roman" panose="02020603050405020304" pitchFamily="18" charset="0"/>
            </a:endParaRPr>
          </a:p>
        </p:txBody>
      </p:sp>
      <p:pic>
        <p:nvPicPr>
          <p:cNvPr id="7171" name="Picture 3"/>
          <p:cNvPicPr>
            <a:picLocks noChangeAspect="1" noChangeArrowheads="1"/>
          </p:cNvPicPr>
          <p:nvPr/>
        </p:nvPicPr>
        <p:blipFill>
          <a:blip r:embed="rId3" cstate="print"/>
          <a:srcRect/>
          <a:stretch>
            <a:fillRect/>
          </a:stretch>
        </p:blipFill>
        <p:spPr bwMode="auto">
          <a:xfrm>
            <a:off x="21623" y="4440560"/>
            <a:ext cx="12787889" cy="593973"/>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160107" y="6312768"/>
            <a:ext cx="12577397" cy="1440160"/>
          </a:xfrm>
          <a:prstGeom prst="rect">
            <a:avLst/>
          </a:prstGeom>
          <a:ln>
            <a:solidFill>
              <a:srgbClr val="FFFF00"/>
            </a:solidFill>
          </a:ln>
          <a:effectLst>
            <a:outerShdw blurRad="292100" dist="139700" dir="2700000" algn="tl" rotWithShape="0">
              <a:srgbClr val="333333">
                <a:alpha val="65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3522311"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GATE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0" y="2064296"/>
            <a:ext cx="12801600" cy="34163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Gate-level (logic) design is concerned with processing binary variables whose possible values are restricted to the bits (binary digits) and 1 . </a:t>
            </a:r>
          </a:p>
          <a:p>
            <a:pPr marL="457200" indent="-457200" algn="just">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The design components are logic gates, which are simple, </a:t>
            </a:r>
            <a:r>
              <a:rPr lang="en-US" sz="3600" dirty="0" err="1" smtClean="0">
                <a:latin typeface="Times New Roman" panose="02020603050405020304" pitchFamily="18" charset="0"/>
                <a:cs typeface="Times New Roman" panose="02020603050405020304" pitchFamily="18" charset="0"/>
              </a:rPr>
              <a:t>memoryless</a:t>
            </a:r>
            <a:r>
              <a:rPr lang="en-US" sz="3600" dirty="0" smtClean="0">
                <a:latin typeface="Times New Roman" panose="02020603050405020304" pitchFamily="18" charset="0"/>
                <a:cs typeface="Times New Roman" panose="02020603050405020304" pitchFamily="18" charset="0"/>
              </a:rPr>
              <a:t> processing elements, and flip-flops, which are bit-storage devices.</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3522311"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GATE LEVEL DESIGN</a:t>
            </a:r>
            <a:endParaRPr lang="en-US" b="1"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3592488" y="857250"/>
            <a:ext cx="9124950" cy="874395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3113" y="3792488"/>
            <a:ext cx="3415359" cy="47705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b="1" dirty="0" smtClean="0">
                <a:latin typeface="Times New Roman" panose="02020603050405020304" pitchFamily="18" charset="0"/>
                <a:cs typeface="Times New Roman" panose="02020603050405020304" pitchFamily="18" charset="0"/>
              </a:rPr>
              <a:t>Combinational Circuits</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3522311"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GATE LEVEL DESIGN</a:t>
            </a:r>
            <a:endParaRPr lang="en-US"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93153" y="1704256"/>
            <a:ext cx="3415359" cy="47705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b="1" dirty="0" smtClean="0">
                <a:latin typeface="Times New Roman" panose="02020603050405020304" pitchFamily="18" charset="0"/>
                <a:cs typeface="Times New Roman" panose="02020603050405020304" pitchFamily="18" charset="0"/>
              </a:rPr>
              <a:t>Combinational Circuits</a:t>
            </a:r>
            <a:endParaRPr lang="en-US" b="1"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2143125" y="2352328"/>
            <a:ext cx="8515350" cy="71818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3522311"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GATE LEVEL DESIGN</a:t>
            </a:r>
            <a:endParaRPr lang="en-US"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93153" y="1704256"/>
            <a:ext cx="2809423" cy="47705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b="1" dirty="0" smtClean="0">
                <a:latin typeface="Times New Roman" panose="02020603050405020304" pitchFamily="18" charset="0"/>
                <a:cs typeface="Times New Roman" panose="02020603050405020304" pitchFamily="18" charset="0"/>
              </a:rPr>
              <a:t>Sequential Circuits</a:t>
            </a:r>
            <a:endParaRPr lang="en-US" b="1"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1196274" y="2584276"/>
            <a:ext cx="10461110" cy="653680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429309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REGISTER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352128" y="1920280"/>
            <a:ext cx="11953328" cy="507831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457200" indent="-457200" algn="just">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The register or register-transfer level, related information bits are grouped into ordered sets called </a:t>
            </a:r>
            <a:r>
              <a:rPr lang="en-US" sz="3600" b="1" dirty="0" smtClean="0">
                <a:latin typeface="Times New Roman" panose="02020603050405020304" pitchFamily="18" charset="0"/>
                <a:cs typeface="Times New Roman" panose="02020603050405020304" pitchFamily="18" charset="0"/>
              </a:rPr>
              <a:t>words or vectors</a:t>
            </a:r>
            <a:r>
              <a:rPr lang="en-US" sz="3600" dirty="0" smtClean="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Register-level circuits are composed of word-oriented devices.</a:t>
            </a:r>
          </a:p>
          <a:p>
            <a:pPr marL="457200" indent="-457200" algn="just">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The key sequential component, which gives this level of abstraction its name, is a (parallel) register, a storage device for words.</a:t>
            </a:r>
          </a:p>
          <a:p>
            <a:pPr marL="457200" indent="-457200" algn="just">
              <a:buFont typeface="Wingdings" panose="05000000000000000000" pitchFamily="2" charset="2"/>
              <a:buChar char="Ø"/>
            </a:pPr>
            <a:r>
              <a:rPr lang="en-US" sz="3600" dirty="0" smtClean="0">
                <a:latin typeface="Times New Roman" panose="02020603050405020304" pitchFamily="18" charset="0"/>
                <a:cs typeface="Times New Roman" panose="02020603050405020304" pitchFamily="18" charset="0"/>
              </a:rPr>
              <a:t>Other common sequential elements are shift registers and counters.</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027607" y="2090738"/>
            <a:ext cx="10341745" cy="6382270"/>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1056184"/>
            <a:ext cx="429309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REGISTER LEVEL DESIGN</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429309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REGISTER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2368352" y="2136304"/>
            <a:ext cx="8424936" cy="47705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b="1" dirty="0" smtClean="0">
                <a:latin typeface="Times New Roman" panose="02020603050405020304" pitchFamily="18" charset="0"/>
                <a:cs typeface="Times New Roman" panose="02020603050405020304" pitchFamily="18" charset="0"/>
              </a:rPr>
              <a:t>Generic block representation of a register-level component</a:t>
            </a:r>
            <a:endParaRPr lang="en-US" b="1"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2787824" y="3114105"/>
            <a:ext cx="7645424" cy="521488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429309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REGISTER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2368352" y="2136304"/>
            <a:ext cx="8424936" cy="47705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b="1" dirty="0" smtClean="0">
                <a:latin typeface="Times New Roman" panose="02020603050405020304" pitchFamily="18" charset="0"/>
                <a:cs typeface="Times New Roman" panose="02020603050405020304" pitchFamily="18" charset="0"/>
              </a:rPr>
              <a:t>Multiplexers as function generators</a:t>
            </a:r>
            <a:endParaRPr lang="en-US" b="1"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2728392" y="2784376"/>
            <a:ext cx="7649617" cy="3384376"/>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784176" y="6481752"/>
            <a:ext cx="10945216"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Multiplexers have the interesting property that they can compute any combinational function and so form a type of universal logic generator.</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2208" y="2922588"/>
            <a:ext cx="10494965" cy="4902348"/>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Rectangle 4"/>
          <p:cNvSpPr/>
          <p:nvPr/>
        </p:nvSpPr>
        <p:spPr>
          <a:xfrm>
            <a:off x="0" y="868963"/>
            <a:ext cx="6192208" cy="517065"/>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Elements of Computers and its Limitations</a:t>
            </a:r>
          </a:p>
        </p:txBody>
      </p:sp>
      <p:sp>
        <p:nvSpPr>
          <p:cNvPr id="6" name="Rectangle 5"/>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1056184"/>
            <a:ext cx="429309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REGISTER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144016" y="3360440"/>
            <a:ext cx="4024536" cy="86177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b="1" dirty="0" smtClean="0">
                <a:latin typeface="Times New Roman" panose="02020603050405020304" pitchFamily="18" charset="0"/>
                <a:cs typeface="Times New Roman" panose="02020603050405020304" pitchFamily="18" charset="0"/>
              </a:rPr>
              <a:t>Multiplexers based FULL ADDER</a:t>
            </a:r>
            <a:endParaRPr lang="en-US" b="1"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4461488" y="1324669"/>
            <a:ext cx="8204008" cy="808444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795154"/>
            <a:ext cx="429309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REGISTER LEVEL DESIGN</a:t>
            </a:r>
            <a:endParaRPr lang="en-US" b="1" dirty="0">
              <a:latin typeface="Times New Roman" panose="02020603050405020304" pitchFamily="18" charset="0"/>
              <a:cs typeface="Times New Roman" panose="02020603050405020304" pitchFamily="18" charset="0"/>
            </a:endParaRPr>
          </a:p>
        </p:txBody>
      </p:sp>
      <p:pic>
        <p:nvPicPr>
          <p:cNvPr id="8194" name="Picture 2"/>
          <p:cNvPicPr>
            <a:picLocks noChangeAspect="1" noChangeArrowheads="1"/>
          </p:cNvPicPr>
          <p:nvPr/>
        </p:nvPicPr>
        <p:blipFill>
          <a:blip r:embed="rId2" cstate="print"/>
          <a:srcRect/>
          <a:stretch>
            <a:fillRect/>
          </a:stretch>
        </p:blipFill>
        <p:spPr bwMode="auto">
          <a:xfrm>
            <a:off x="3520480" y="1351199"/>
            <a:ext cx="8712968" cy="811556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795154"/>
            <a:ext cx="429309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REGISTER LEVEL DESIGN</a:t>
            </a:r>
            <a:endParaRPr lang="en-US" b="1" dirty="0">
              <a:latin typeface="Times New Roman" panose="02020603050405020304" pitchFamily="18" charset="0"/>
              <a:cs typeface="Times New Roman" panose="02020603050405020304" pitchFamily="18" charset="0"/>
            </a:endParaRPr>
          </a:p>
        </p:txBody>
      </p:sp>
      <p:pic>
        <p:nvPicPr>
          <p:cNvPr id="9218" name="Picture 2"/>
          <p:cNvPicPr>
            <a:picLocks noChangeAspect="1" noChangeArrowheads="1"/>
          </p:cNvPicPr>
          <p:nvPr/>
        </p:nvPicPr>
        <p:blipFill>
          <a:blip r:embed="rId2" cstate="print"/>
          <a:srcRect/>
          <a:stretch>
            <a:fillRect/>
          </a:stretch>
        </p:blipFill>
        <p:spPr bwMode="auto">
          <a:xfrm>
            <a:off x="1657711" y="1804988"/>
            <a:ext cx="9279593" cy="674002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795154"/>
            <a:ext cx="429309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REGISTER LEVEL DESIGN</a:t>
            </a:r>
            <a:endParaRPr lang="en-US" b="1" dirty="0">
              <a:latin typeface="Times New Roman" panose="02020603050405020304" pitchFamily="18" charset="0"/>
              <a:cs typeface="Times New Roman" panose="02020603050405020304" pitchFamily="18" charset="0"/>
            </a:endParaRPr>
          </a:p>
        </p:txBody>
      </p:sp>
      <p:pic>
        <p:nvPicPr>
          <p:cNvPr id="10242" name="Picture 2"/>
          <p:cNvPicPr>
            <a:picLocks noChangeAspect="1" noChangeArrowheads="1"/>
          </p:cNvPicPr>
          <p:nvPr/>
        </p:nvPicPr>
        <p:blipFill>
          <a:blip r:embed="rId2" cstate="print"/>
          <a:srcRect/>
          <a:stretch>
            <a:fillRect/>
          </a:stretch>
        </p:blipFill>
        <p:spPr bwMode="auto">
          <a:xfrm>
            <a:off x="1890713" y="1523181"/>
            <a:ext cx="9020175" cy="73818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45195" y="3567113"/>
            <a:ext cx="11372229" cy="3681759"/>
          </a:xfrm>
          <a:prstGeom prst="rect">
            <a:avLst/>
          </a:prstGeom>
          <a:noFill/>
          <a:ln w="9525">
            <a:noFill/>
            <a:miter lim="800000"/>
            <a:headEnd/>
            <a:tailEnd/>
          </a:ln>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795154"/>
            <a:ext cx="429309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REGISTER LEVEL DESIGN</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29309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REGISTER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144016" y="3360440"/>
            <a:ext cx="3520480" cy="86177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b="1" dirty="0" smtClean="0">
                <a:latin typeface="Times New Roman" panose="02020603050405020304" pitchFamily="18" charset="0"/>
                <a:cs typeface="Times New Roman" panose="02020603050405020304" pitchFamily="18" charset="0"/>
              </a:rPr>
              <a:t>Programmable Logic Devices</a:t>
            </a:r>
            <a:endParaRPr lang="en-US" b="1" dirty="0">
              <a:latin typeface="Times New Roman" panose="02020603050405020304" pitchFamily="18" charset="0"/>
              <a:cs typeface="Times New Roman" panose="02020603050405020304" pitchFamily="18" charset="0"/>
            </a:endParaRPr>
          </a:p>
        </p:txBody>
      </p:sp>
      <p:pic>
        <p:nvPicPr>
          <p:cNvPr id="12291" name="Picture 3"/>
          <p:cNvPicPr>
            <a:picLocks noChangeAspect="1" noChangeArrowheads="1"/>
          </p:cNvPicPr>
          <p:nvPr/>
        </p:nvPicPr>
        <p:blipFill>
          <a:blip r:embed="rId2" cstate="print"/>
          <a:srcRect/>
          <a:stretch>
            <a:fillRect/>
          </a:stretch>
        </p:blipFill>
        <p:spPr bwMode="auto">
          <a:xfrm>
            <a:off x="4168552" y="1518220"/>
            <a:ext cx="8191500" cy="79629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29309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REGISTER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2736304" y="1416224"/>
            <a:ext cx="7336904" cy="47705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b="1" dirty="0" smtClean="0">
                <a:latin typeface="Times New Roman" panose="02020603050405020304" pitchFamily="18" charset="0"/>
                <a:cs typeface="Times New Roman" panose="02020603050405020304" pitchFamily="18" charset="0"/>
              </a:rPr>
              <a:t>Field Programmable Gate Arrays</a:t>
            </a:r>
            <a:endParaRPr lang="en-US" b="1" dirty="0">
              <a:latin typeface="Times New Roman" panose="02020603050405020304" pitchFamily="18" charset="0"/>
              <a:cs typeface="Times New Roman" panose="02020603050405020304" pitchFamily="18" charset="0"/>
            </a:endParaRPr>
          </a:p>
        </p:txBody>
      </p:sp>
      <p:pic>
        <p:nvPicPr>
          <p:cNvPr id="13314" name="Picture 2"/>
          <p:cNvPicPr>
            <a:picLocks noChangeAspect="1" noChangeArrowheads="1"/>
          </p:cNvPicPr>
          <p:nvPr/>
        </p:nvPicPr>
        <p:blipFill>
          <a:blip r:embed="rId2" cstate="print"/>
          <a:srcRect/>
          <a:stretch>
            <a:fillRect/>
          </a:stretch>
        </p:blipFill>
        <p:spPr bwMode="auto">
          <a:xfrm>
            <a:off x="352128" y="2208312"/>
            <a:ext cx="2543175" cy="3943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315" name="Picture 3"/>
          <p:cNvPicPr>
            <a:picLocks noChangeAspect="1" noChangeArrowheads="1"/>
          </p:cNvPicPr>
          <p:nvPr/>
        </p:nvPicPr>
        <p:blipFill>
          <a:blip r:embed="rId3" cstate="print"/>
          <a:srcRect/>
          <a:stretch>
            <a:fillRect/>
          </a:stretch>
        </p:blipFill>
        <p:spPr bwMode="auto">
          <a:xfrm>
            <a:off x="3088432" y="2352328"/>
            <a:ext cx="9248482" cy="6120680"/>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948904" y="6312768"/>
            <a:ext cx="1460656"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just"/>
            <a:r>
              <a:rPr lang="en-US" b="1" dirty="0" smtClean="0">
                <a:latin typeface="Times New Roman" panose="02020603050405020304" pitchFamily="18" charset="0"/>
                <a:cs typeface="Times New Roman" panose="02020603050405020304" pitchFamily="18" charset="0"/>
              </a:rPr>
              <a:t>Basic cell</a:t>
            </a:r>
            <a:endParaRPr lang="en-US" b="1" dirty="0">
              <a:latin typeface="Times New Roman" panose="02020603050405020304" pitchFamily="18" charset="0"/>
              <a:cs typeface="Times New Roman" panose="02020603050405020304" pitchFamily="18" charset="0"/>
            </a:endParaRPr>
          </a:p>
        </p:txBody>
      </p:sp>
      <p:sp>
        <p:nvSpPr>
          <p:cNvPr id="10" name="Rectangle 9"/>
          <p:cNvSpPr/>
          <p:nvPr/>
        </p:nvSpPr>
        <p:spPr>
          <a:xfrm>
            <a:off x="6573064" y="9004066"/>
            <a:ext cx="2659318"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just"/>
            <a:r>
              <a:rPr lang="en-US" b="1" dirty="0" smtClean="0">
                <a:latin typeface="Times New Roman" panose="02020603050405020304" pitchFamily="18" charset="0"/>
                <a:cs typeface="Times New Roman" panose="02020603050405020304" pitchFamily="18" charset="0"/>
              </a:rPr>
              <a:t>Chip Architecture</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6176" y="2424336"/>
            <a:ext cx="7200800" cy="68523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812504" y="1775527"/>
            <a:ext cx="5842946"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Major components of a computer </a:t>
            </a:r>
            <a:r>
              <a:rPr lang="en-US" b="1" dirty="0" smtClean="0">
                <a:latin typeface="Times New Roman" panose="02020603050405020304" pitchFamily="18" charset="0"/>
                <a:ea typeface="Tahoma" panose="020B0604030504040204" pitchFamily="34" charset="0"/>
                <a:cs typeface="Times New Roman" panose="02020603050405020304" pitchFamily="18" charset="0"/>
              </a:rPr>
              <a:t>system</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8392" y="1952625"/>
            <a:ext cx="8510473" cy="75284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3541236" y="1416224"/>
            <a:ext cx="7108036"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Internal organization of a CPU and cache memory</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617798" y="1443226"/>
            <a:ext cx="3495509"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Central processing </a:t>
            </a:r>
            <a:r>
              <a:rPr lang="en-US" b="1" dirty="0" smtClean="0">
                <a:latin typeface="Times New Roman" panose="02020603050405020304" pitchFamily="18" charset="0"/>
                <a:ea typeface="Tahoma" panose="020B0604030504040204" pitchFamily="34" charset="0"/>
                <a:cs typeface="Times New Roman" panose="02020603050405020304" pitchFamily="18" charset="0"/>
              </a:rPr>
              <a:t>unit:</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p:cNvSpPr/>
          <p:nvPr/>
        </p:nvSpPr>
        <p:spPr>
          <a:xfrm>
            <a:off x="424136" y="2634545"/>
            <a:ext cx="11953328" cy="624786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CPU contains the logic needed to execute its particular instruction </a:t>
            </a:r>
            <a:r>
              <a:rPr lang="en-US" dirty="0" smtClean="0">
                <a:latin typeface="Times New Roman" panose="02020603050405020304" pitchFamily="18" charset="0"/>
                <a:cs typeface="Times New Roman" panose="02020603050405020304" pitchFamily="18" charset="0"/>
              </a:rPr>
              <a:t>set and </a:t>
            </a:r>
            <a:r>
              <a:rPr lang="en-US" dirty="0">
                <a:latin typeface="Times New Roman" panose="02020603050405020304" pitchFamily="18" charset="0"/>
                <a:cs typeface="Times New Roman" panose="02020603050405020304" pitchFamily="18" charset="0"/>
              </a:rPr>
              <a:t>is divided into </a:t>
            </a:r>
            <a:r>
              <a:rPr lang="en-US" b="1" dirty="0" err="1">
                <a:latin typeface="Times New Roman" panose="02020603050405020304" pitchFamily="18" charset="0"/>
                <a:cs typeface="Times New Roman" panose="02020603050405020304" pitchFamily="18" charset="0"/>
              </a:rPr>
              <a:t>datapath</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control units</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control part (the I-unit)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generates the </a:t>
            </a:r>
            <a:r>
              <a:rPr lang="en-US" dirty="0">
                <a:latin typeface="Times New Roman" panose="02020603050405020304" pitchFamily="18" charset="0"/>
                <a:cs typeface="Times New Roman" panose="02020603050405020304" pitchFamily="18" charset="0"/>
              </a:rPr>
              <a:t>addresses of instructions and data stored in external memory. In this </a:t>
            </a:r>
            <a:r>
              <a:rPr lang="en-US" dirty="0" smtClean="0">
                <a:latin typeface="Times New Roman" panose="02020603050405020304" pitchFamily="18" charset="0"/>
                <a:cs typeface="Times New Roman" panose="02020603050405020304" pitchFamily="18" charset="0"/>
              </a:rPr>
              <a:t>particular system </a:t>
            </a:r>
            <a:r>
              <a:rPr lang="en-US" dirty="0">
                <a:latin typeface="Times New Roman" panose="02020603050405020304" pitchFamily="18" charset="0"/>
                <a:cs typeface="Times New Roman" panose="02020603050405020304" pitchFamily="18" charset="0"/>
              </a:rPr>
              <a:t>a cache memory is interposed between the main memory M and </a:t>
            </a:r>
            <a:r>
              <a:rPr lang="en-US" dirty="0" smtClean="0">
                <a:latin typeface="Times New Roman" panose="02020603050405020304" pitchFamily="18" charset="0"/>
                <a:cs typeface="Times New Roman" panose="02020603050405020304" pitchFamily="18" charset="0"/>
              </a:rPr>
              <a:t>the CPU</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cache is a fast buffer memory designed to hold an active portion of </a:t>
            </a:r>
            <a:r>
              <a:rPr lang="en-US" dirty="0" smtClean="0">
                <a:latin typeface="Times New Roman" panose="02020603050405020304" pitchFamily="18" charset="0"/>
                <a:cs typeface="Times New Roman" panose="02020603050405020304" pitchFamily="18" charset="0"/>
              </a:rPr>
              <a:t>the system's </a:t>
            </a:r>
            <a:r>
              <a:rPr lang="en-US" dirty="0">
                <a:latin typeface="Times New Roman" panose="02020603050405020304" pitchFamily="18" charset="0"/>
                <a:cs typeface="Times New Roman" panose="02020603050405020304" pitchFamily="18" charset="0"/>
              </a:rPr>
              <a:t>address space; it is often placed, wholly or in part, on the same IC </a:t>
            </a:r>
            <a:r>
              <a:rPr lang="en-US" dirty="0" smtClean="0">
                <a:latin typeface="Times New Roman" panose="02020603050405020304" pitchFamily="18" charset="0"/>
                <a:cs typeface="Times New Roman" panose="02020603050405020304" pitchFamily="18" charset="0"/>
              </a:rPr>
              <a:t>as the </a:t>
            </a:r>
            <a:r>
              <a:rPr lang="en-US" dirty="0">
                <a:latin typeface="Times New Roman" panose="02020603050405020304" pitchFamily="18" charset="0"/>
                <a:cs typeface="Times New Roman" panose="02020603050405020304" pitchFamily="18" charset="0"/>
              </a:rPr>
              <a:t>CPU.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Each </a:t>
            </a:r>
            <a:r>
              <a:rPr lang="en-US" dirty="0">
                <a:latin typeface="Times New Roman" panose="02020603050405020304" pitchFamily="18" charset="0"/>
                <a:cs typeface="Times New Roman" panose="02020603050405020304" pitchFamily="18" charset="0"/>
              </a:rPr>
              <a:t>memory request generated by the CPU is first directed to the </a:t>
            </a:r>
            <a:r>
              <a:rPr lang="en-US" dirty="0" smtClean="0">
                <a:latin typeface="Times New Roman" panose="02020603050405020304" pitchFamily="18" charset="0"/>
                <a:cs typeface="Times New Roman" panose="02020603050405020304" pitchFamily="18" charset="0"/>
              </a:rPr>
              <a:t>cache. If </a:t>
            </a:r>
            <a:r>
              <a:rPr lang="en-US" dirty="0">
                <a:latin typeface="Times New Roman" panose="02020603050405020304" pitchFamily="18" charset="0"/>
                <a:cs typeface="Times New Roman" panose="02020603050405020304" pitchFamily="18" charset="0"/>
              </a:rPr>
              <a:t>the required information is not currently assigned to the cache, the request is </a:t>
            </a:r>
            <a:r>
              <a:rPr lang="en-US" dirty="0" smtClean="0">
                <a:latin typeface="Times New Roman" panose="02020603050405020304" pitchFamily="18" charset="0"/>
                <a:cs typeface="Times New Roman" panose="02020603050405020304" pitchFamily="18" charset="0"/>
              </a:rPr>
              <a:t>redirected to </a:t>
            </a:r>
            <a:r>
              <a:rPr lang="en-US" dirty="0">
                <a:latin typeface="Times New Roman" panose="02020603050405020304" pitchFamily="18" charset="0"/>
                <a:cs typeface="Times New Roman" panose="02020603050405020304" pitchFamily="18" charset="0"/>
              </a:rPr>
              <a:t>M and the cache is automatically updated from M.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I-unit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fetches instructions </a:t>
            </a:r>
            <a:r>
              <a:rPr lang="en-US" dirty="0">
                <a:latin typeface="Times New Roman" panose="02020603050405020304" pitchFamily="18" charset="0"/>
                <a:cs typeface="Times New Roman" panose="02020603050405020304" pitchFamily="18" charset="0"/>
              </a:rPr>
              <a:t>from the cache or M and decodes them to derive the control </a:t>
            </a:r>
            <a:r>
              <a:rPr lang="en-US" dirty="0" smtClean="0">
                <a:latin typeface="Times New Roman" panose="02020603050405020304" pitchFamily="18" charset="0"/>
                <a:cs typeface="Times New Roman" panose="02020603050405020304" pitchFamily="18" charset="0"/>
              </a:rPr>
              <a:t>signals needed </a:t>
            </a:r>
            <a:r>
              <a:rPr lang="en-US" dirty="0">
                <a:latin typeface="Times New Roman" panose="02020603050405020304" pitchFamily="18" charset="0"/>
                <a:cs typeface="Times New Roman" panose="02020603050405020304" pitchFamily="18" charset="0"/>
              </a:rPr>
              <a:t>for their execution.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CPU's </a:t>
            </a:r>
            <a:r>
              <a:rPr lang="en-US" b="1" dirty="0" err="1">
                <a:latin typeface="Times New Roman" panose="02020603050405020304" pitchFamily="18" charset="0"/>
                <a:cs typeface="Times New Roman" panose="02020603050405020304" pitchFamily="18" charset="0"/>
              </a:rPr>
              <a:t>datapath</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(E-unit)</a:t>
            </a:r>
            <a:r>
              <a:rPr lang="en-US" dirty="0">
                <a:latin typeface="Times New Roman" panose="02020603050405020304" pitchFamily="18" charset="0"/>
                <a:cs typeface="Times New Roman" panose="02020603050405020304" pitchFamily="18" charset="0"/>
              </a:rPr>
              <a:t> has the </a:t>
            </a:r>
            <a:r>
              <a:rPr lang="en-US" dirty="0" smtClean="0">
                <a:latin typeface="Times New Roman" panose="02020603050405020304" pitchFamily="18" charset="0"/>
                <a:cs typeface="Times New Roman" panose="02020603050405020304" pitchFamily="18" charset="0"/>
              </a:rPr>
              <a:t>arithmetic-logic circuits </a:t>
            </a:r>
            <a:r>
              <a:rPr lang="en-US" dirty="0">
                <a:latin typeface="Times New Roman" panose="02020603050405020304" pitchFamily="18" charset="0"/>
                <a:cs typeface="Times New Roman" panose="02020603050405020304" pitchFamily="18" charset="0"/>
              </a:rPr>
              <a:t>that execute most instructions; it also has a set of registers for </a:t>
            </a:r>
            <a:r>
              <a:rPr lang="en-US" dirty="0" smtClean="0">
                <a:latin typeface="Times New Roman" panose="02020603050405020304" pitchFamily="18" charset="0"/>
                <a:cs typeface="Times New Roman" panose="02020603050405020304" pitchFamily="18" charset="0"/>
              </a:rPr>
              <a:t>temporary data </a:t>
            </a:r>
            <a:r>
              <a:rPr lang="en-US" dirty="0">
                <a:latin typeface="Times New Roman" panose="02020603050405020304" pitchFamily="18" charset="0"/>
                <a:cs typeface="Times New Roman" panose="02020603050405020304" pitchFamily="18" charset="0"/>
              </a:rPr>
              <a:t>storage.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CPU manages a system bus, which is the main </a:t>
            </a:r>
            <a:r>
              <a:rPr lang="en-US" dirty="0" smtClean="0">
                <a:latin typeface="Times New Roman" panose="02020603050405020304" pitchFamily="18" charset="0"/>
                <a:cs typeface="Times New Roman" panose="02020603050405020304" pitchFamily="18" charset="0"/>
              </a:rPr>
              <a:t>communication link </a:t>
            </a:r>
            <a:r>
              <a:rPr lang="en-US" dirty="0">
                <a:latin typeface="Times New Roman" panose="02020603050405020304" pitchFamily="18" charset="0"/>
                <a:cs typeface="Times New Roman" panose="02020603050405020304" pitchFamily="18" charset="0"/>
              </a:rPr>
              <a:t>among the CPU-cache subsystem, main memory, and the IO devices.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192208" cy="517065"/>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Elements of Computers and its Limitations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20102" y="3000400"/>
            <a:ext cx="12545394" cy="352839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128" y="2539891"/>
            <a:ext cx="12241360" cy="509370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CPU is a </a:t>
            </a:r>
            <a:r>
              <a:rPr lang="en-US" b="1" dirty="0">
                <a:latin typeface="Times New Roman" panose="02020603050405020304" pitchFamily="18" charset="0"/>
                <a:cs typeface="Times New Roman" panose="02020603050405020304" pitchFamily="18" charset="0"/>
              </a:rPr>
              <a:t>synchronous sequential circuit </a:t>
            </a:r>
            <a:r>
              <a:rPr lang="en-US" dirty="0">
                <a:latin typeface="Times New Roman" panose="02020603050405020304" pitchFamily="18" charset="0"/>
                <a:cs typeface="Times New Roman" panose="02020603050405020304" pitchFamily="18" charset="0"/>
              </a:rPr>
              <a:t>whose clock period is the </a:t>
            </a:r>
            <a:r>
              <a:rPr lang="en-US" dirty="0" smtClean="0">
                <a:latin typeface="Times New Roman" panose="02020603050405020304" pitchFamily="18" charset="0"/>
                <a:cs typeface="Times New Roman" panose="02020603050405020304" pitchFamily="18" charset="0"/>
              </a:rPr>
              <a:t>computer's basic </a:t>
            </a:r>
            <a:r>
              <a:rPr lang="en-US" dirty="0">
                <a:latin typeface="Times New Roman" panose="02020603050405020304" pitchFamily="18" charset="0"/>
                <a:cs typeface="Times New Roman" panose="02020603050405020304" pitchFamily="18" charset="0"/>
              </a:rPr>
              <a:t>unit of time.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one clock cycle the CPU can perform a </a:t>
            </a:r>
            <a:r>
              <a:rPr lang="en-US" dirty="0" smtClean="0">
                <a:latin typeface="Times New Roman" panose="02020603050405020304" pitchFamily="18" charset="0"/>
                <a:cs typeface="Times New Roman" panose="02020603050405020304" pitchFamily="18" charset="0"/>
              </a:rPr>
              <a:t>register-transfer operation</a:t>
            </a:r>
            <a:r>
              <a:rPr lang="en-US" dirty="0">
                <a:latin typeface="Times New Roman" panose="02020603050405020304" pitchFamily="18" charset="0"/>
                <a:cs typeface="Times New Roman" panose="02020603050405020304" pitchFamily="18" charset="0"/>
              </a:rPr>
              <a:t>, such as fetching an instruction word from M via the system bus and </a:t>
            </a:r>
            <a:r>
              <a:rPr lang="en-US" dirty="0" smtClean="0">
                <a:latin typeface="Times New Roman" panose="02020603050405020304" pitchFamily="18" charset="0"/>
                <a:cs typeface="Times New Roman" panose="02020603050405020304" pitchFamily="18" charset="0"/>
              </a:rPr>
              <a:t>loading it </a:t>
            </a:r>
            <a:r>
              <a:rPr lang="en-US" dirty="0">
                <a:latin typeface="Times New Roman" panose="02020603050405020304" pitchFamily="18" charset="0"/>
                <a:cs typeface="Times New Roman" panose="02020603050405020304" pitchFamily="18" charset="0"/>
              </a:rPr>
              <a:t>into the instruction register IR.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operation can be expressed formally </a:t>
            </a:r>
            <a:r>
              <a:rPr lang="en-US" dirty="0" smtClean="0">
                <a:latin typeface="Times New Roman" panose="02020603050405020304" pitchFamily="18" charset="0"/>
                <a:cs typeface="Times New Roman" panose="02020603050405020304" pitchFamily="18" charset="0"/>
              </a:rPr>
              <a:t>by </a:t>
            </a:r>
            <a:r>
              <a:rPr lang="en-US" b="1" dirty="0" smtClean="0">
                <a:latin typeface="Times New Roman" panose="02020603050405020304" pitchFamily="18" charset="0"/>
                <a:cs typeface="Times New Roman" panose="02020603050405020304" pitchFamily="18" charset="0"/>
              </a:rPr>
              <a:t>IR </a:t>
            </a:r>
            <a:r>
              <a:rPr lang="en-US" b="1" dirty="0">
                <a:latin typeface="Times New Roman" panose="02020603050405020304" pitchFamily="18" charset="0"/>
                <a:cs typeface="Times New Roman" panose="02020603050405020304" pitchFamily="18" charset="0"/>
              </a:rPr>
              <a:t>:= M(PC)</a:t>
            </a:r>
            <a:r>
              <a:rPr lang="en-US" dirty="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	where </a:t>
            </a:r>
            <a:r>
              <a:rPr lang="en-US" dirty="0">
                <a:latin typeface="Times New Roman" panose="02020603050405020304" pitchFamily="18" charset="0"/>
                <a:cs typeface="Times New Roman" panose="02020603050405020304" pitchFamily="18" charset="0"/>
              </a:rPr>
              <a:t>PC is the program counter the CPU uses to hold the expected address of </a:t>
            </a:r>
            <a:r>
              <a:rPr lang="en-US" dirty="0" smtClean="0">
                <a:latin typeface="Times New Roman" panose="02020603050405020304" pitchFamily="18" charset="0"/>
                <a:cs typeface="Times New Roman" panose="02020603050405020304" pitchFamily="18" charset="0"/>
              </a:rPr>
              <a:t>the next </a:t>
            </a:r>
            <a:r>
              <a:rPr lang="en-US" dirty="0">
                <a:latin typeface="Times New Roman" panose="02020603050405020304" pitchFamily="18" charset="0"/>
                <a:cs typeface="Times New Roman" panose="02020603050405020304" pitchFamily="18" charset="0"/>
              </a:rPr>
              <a:t>instruction word.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Once </a:t>
            </a:r>
            <a:r>
              <a:rPr lang="en-US" dirty="0">
                <a:latin typeface="Times New Roman" panose="02020603050405020304" pitchFamily="18" charset="0"/>
                <a:cs typeface="Times New Roman" panose="02020603050405020304" pitchFamily="18" charset="0"/>
              </a:rPr>
              <a:t>in the I-unit, an instruction is </a:t>
            </a:r>
            <a:r>
              <a:rPr lang="en-US" b="1" dirty="0">
                <a:latin typeface="Times New Roman" panose="02020603050405020304" pitchFamily="18" charset="0"/>
                <a:cs typeface="Times New Roman" panose="02020603050405020304" pitchFamily="18" charset="0"/>
              </a:rPr>
              <a:t>decoded</a:t>
            </a:r>
            <a:r>
              <a:rPr lang="en-US" dirty="0">
                <a:latin typeface="Times New Roman" panose="02020603050405020304" pitchFamily="18" charset="0"/>
                <a:cs typeface="Times New Roman" panose="02020603050405020304" pitchFamily="18" charset="0"/>
              </a:rPr>
              <a:t> to determine </a:t>
            </a:r>
            <a:r>
              <a:rPr lang="en-US" dirty="0" smtClean="0">
                <a:latin typeface="Times New Roman" panose="02020603050405020304" pitchFamily="18" charset="0"/>
                <a:cs typeface="Times New Roman" panose="02020603050405020304" pitchFamily="18" charset="0"/>
              </a:rPr>
              <a:t>the actions </a:t>
            </a:r>
            <a:r>
              <a:rPr lang="en-US" dirty="0">
                <a:latin typeface="Times New Roman" panose="02020603050405020304" pitchFamily="18" charset="0"/>
                <a:cs typeface="Times New Roman" panose="02020603050405020304" pitchFamily="18" charset="0"/>
              </a:rPr>
              <a:t>needed for its execution; for example, perform an arithmetic operation </a:t>
            </a:r>
            <a:r>
              <a:rPr lang="en-US" dirty="0" smtClean="0">
                <a:latin typeface="Times New Roman" panose="02020603050405020304" pitchFamily="18" charset="0"/>
                <a:cs typeface="Times New Roman" panose="02020603050405020304" pitchFamily="18" charset="0"/>
              </a:rPr>
              <a:t>on data </a:t>
            </a:r>
            <a:r>
              <a:rPr lang="en-US" dirty="0">
                <a:latin typeface="Times New Roman" panose="02020603050405020304" pitchFamily="18" charset="0"/>
                <a:cs typeface="Times New Roman" panose="02020603050405020304" pitchFamily="18" charset="0"/>
              </a:rPr>
              <a:t>words stored in CPU registers.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I-unit then issues the sequence of </a:t>
            </a:r>
            <a:r>
              <a:rPr lang="en-US" dirty="0" smtClean="0">
                <a:latin typeface="Times New Roman" panose="02020603050405020304" pitchFamily="18" charset="0"/>
                <a:cs typeface="Times New Roman" panose="02020603050405020304" pitchFamily="18" charset="0"/>
              </a:rPr>
              <a:t>control signals </a:t>
            </a:r>
            <a:r>
              <a:rPr lang="en-US" dirty="0">
                <a:latin typeface="Times New Roman" panose="02020603050405020304" pitchFamily="18" charset="0"/>
                <a:cs typeface="Times New Roman" panose="02020603050405020304" pitchFamily="18" charset="0"/>
              </a:rPr>
              <a:t>that enables execution of the instruction in question. The entire process </a:t>
            </a:r>
            <a:r>
              <a:rPr lang="en-US" dirty="0" smtClean="0">
                <a:latin typeface="Times New Roman" panose="02020603050405020304" pitchFamily="18" charset="0"/>
                <a:cs typeface="Times New Roman" panose="02020603050405020304" pitchFamily="18" charset="0"/>
              </a:rPr>
              <a:t>of </a:t>
            </a:r>
            <a:r>
              <a:rPr lang="en-US" b="1" dirty="0" smtClean="0">
                <a:latin typeface="Times New Roman" panose="02020603050405020304" pitchFamily="18" charset="0"/>
                <a:cs typeface="Times New Roman" panose="02020603050405020304" pitchFamily="18" charset="0"/>
              </a:rPr>
              <a:t>fetching</a:t>
            </a:r>
            <a:r>
              <a:rPr lang="en-US" b="1" dirty="0">
                <a:latin typeface="Times New Roman" panose="02020603050405020304" pitchFamily="18" charset="0"/>
                <a:cs typeface="Times New Roman" panose="02020603050405020304" pitchFamily="18" charset="0"/>
              </a:rPr>
              <a:t>, decoding, and executing an instruction constitutes the CPU's </a:t>
            </a:r>
            <a:r>
              <a:rPr lang="en-US" b="1" dirty="0" smtClean="0">
                <a:latin typeface="Times New Roman" panose="02020603050405020304" pitchFamily="18" charset="0"/>
                <a:cs typeface="Times New Roman" panose="02020603050405020304" pitchFamily="18" charset="0"/>
              </a:rPr>
              <a:t>instruction cycle</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617798" y="1443226"/>
            <a:ext cx="3495509"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Central processing </a:t>
            </a:r>
            <a:r>
              <a:rPr lang="en-US" b="1" dirty="0" smtClean="0">
                <a:latin typeface="Times New Roman" panose="02020603050405020304" pitchFamily="18" charset="0"/>
                <a:ea typeface="Tahoma" panose="020B0604030504040204" pitchFamily="34" charset="0"/>
                <a:cs typeface="Times New Roman" panose="02020603050405020304" pitchFamily="18" charset="0"/>
              </a:rPr>
              <a:t>unit:</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617798" y="1443226"/>
            <a:ext cx="1665841"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smtClean="0">
                <a:latin typeface="Times New Roman" panose="02020603050405020304" pitchFamily="18" charset="0"/>
                <a:ea typeface="Tahoma" panose="020B0604030504040204" pitchFamily="34" charset="0"/>
                <a:cs typeface="Times New Roman" panose="02020603050405020304" pitchFamily="18" charset="0"/>
              </a:rPr>
              <a:t>Memories:</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Rectangle 6"/>
          <p:cNvSpPr/>
          <p:nvPr/>
        </p:nvSpPr>
        <p:spPr>
          <a:xfrm>
            <a:off x="352128" y="2064296"/>
            <a:ext cx="12183802" cy="86177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Numerous memory technologies exist, and they vary greatly in cost and performance.</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cost of a memory device generally increases rapidly with its </a:t>
            </a:r>
            <a:r>
              <a:rPr lang="en-US" dirty="0" smtClean="0">
                <a:latin typeface="Times New Roman" panose="02020603050405020304" pitchFamily="18" charset="0"/>
                <a:cs typeface="Times New Roman" panose="02020603050405020304" pitchFamily="18" charset="0"/>
              </a:rPr>
              <a:t>speed </a:t>
            </a:r>
            <a:r>
              <a:rPr lang="en-IN" dirty="0" smtClean="0">
                <a:latin typeface="Times New Roman" panose="02020603050405020304" pitchFamily="18" charset="0"/>
                <a:cs typeface="Times New Roman" panose="02020603050405020304" pitchFamily="18" charset="0"/>
              </a:rPr>
              <a:t>of </a:t>
            </a:r>
            <a:r>
              <a:rPr lang="en-IN" dirty="0">
                <a:latin typeface="Times New Roman" panose="02020603050405020304" pitchFamily="18" charset="0"/>
                <a:cs typeface="Times New Roman" panose="02020603050405020304" pitchFamily="18" charset="0"/>
              </a:rPr>
              <a:t>operation.</a:t>
            </a:r>
          </a:p>
        </p:txBody>
      </p:sp>
      <p:sp>
        <p:nvSpPr>
          <p:cNvPr id="8" name="Rectangle 7"/>
          <p:cNvSpPr/>
          <p:nvPr/>
        </p:nvSpPr>
        <p:spPr>
          <a:xfrm>
            <a:off x="225776" y="3216424"/>
            <a:ext cx="12310154" cy="586314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a:latin typeface="Times New Roman" panose="02020603050405020304" pitchFamily="18" charset="0"/>
                <a:cs typeface="Times New Roman" panose="02020603050405020304" pitchFamily="18" charset="0"/>
              </a:rPr>
              <a:t>The memory part of a computer can be divided into several </a:t>
            </a:r>
            <a:r>
              <a:rPr lang="en-US" dirty="0" smtClean="0">
                <a:latin typeface="Times New Roman" panose="02020603050405020304" pitchFamily="18" charset="0"/>
                <a:cs typeface="Times New Roman" panose="02020603050405020304" pitchFamily="18" charset="0"/>
              </a:rPr>
              <a:t>major </a:t>
            </a:r>
            <a:r>
              <a:rPr lang="en-IN" dirty="0" smtClean="0">
                <a:latin typeface="Times New Roman" panose="02020603050405020304" pitchFamily="18" charset="0"/>
                <a:cs typeface="Times New Roman" panose="02020603050405020304" pitchFamily="18" charset="0"/>
              </a:rPr>
              <a:t>subsystems:</a:t>
            </a: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b="1" dirty="0">
                <a:latin typeface="Times New Roman" panose="02020603050405020304" pitchFamily="18" charset="0"/>
                <a:cs typeface="Times New Roman" panose="02020603050405020304" pitchFamily="18" charset="0"/>
              </a:rPr>
              <a:t>Main memory M</a:t>
            </a:r>
            <a:r>
              <a:rPr lang="en-US" dirty="0">
                <a:latin typeface="Times New Roman" panose="02020603050405020304" pitchFamily="18" charset="0"/>
                <a:cs typeface="Times New Roman" panose="02020603050405020304" pitchFamily="18" charset="0"/>
              </a:rPr>
              <a:t>, consisting of relatively fast storage ICs connected directly to, and controlled by, the CPU</a:t>
            </a:r>
            <a:r>
              <a:rPr lang="en-US"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b="1" dirty="0">
                <a:latin typeface="Times New Roman" panose="02020603050405020304" pitchFamily="18" charset="0"/>
                <a:cs typeface="Times New Roman" panose="02020603050405020304" pitchFamily="18" charset="0"/>
              </a:rPr>
              <a:t>Secondary memory,</a:t>
            </a:r>
            <a:r>
              <a:rPr lang="en-US" dirty="0">
                <a:latin typeface="Times New Roman" panose="02020603050405020304" pitchFamily="18" charset="0"/>
                <a:cs typeface="Times New Roman" panose="02020603050405020304" pitchFamily="18" charset="0"/>
              </a:rPr>
              <a:t> consisting of less expensive devices that have very </a:t>
            </a:r>
            <a:r>
              <a:rPr lang="en-US" dirty="0" smtClean="0">
                <a:latin typeface="Times New Roman" panose="02020603050405020304" pitchFamily="18" charset="0"/>
                <a:cs typeface="Times New Roman" panose="02020603050405020304" pitchFamily="18" charset="0"/>
              </a:rPr>
              <a:t>high storage </a:t>
            </a:r>
            <a:r>
              <a:rPr lang="en-US" dirty="0">
                <a:latin typeface="Times New Roman" panose="02020603050405020304" pitchFamily="18" charset="0"/>
                <a:cs typeface="Times New Roman" panose="02020603050405020304" pitchFamily="18" charset="0"/>
              </a:rPr>
              <a:t>capacity. These devices often involve mechanical motion and so </a:t>
            </a:r>
            <a:r>
              <a:rPr lang="en-US" dirty="0" smtClean="0">
                <a:latin typeface="Times New Roman" panose="02020603050405020304" pitchFamily="18" charset="0"/>
                <a:cs typeface="Times New Roman" panose="02020603050405020304" pitchFamily="18" charset="0"/>
              </a:rPr>
              <a:t>are much </a:t>
            </a:r>
            <a:r>
              <a:rPr lang="en-US" dirty="0">
                <a:latin typeface="Times New Roman" panose="02020603050405020304" pitchFamily="18" charset="0"/>
                <a:cs typeface="Times New Roman" panose="02020603050405020304" pitchFamily="18" charset="0"/>
              </a:rPr>
              <a:t>slower than M. They are generally connected indirectly (via M) to </a:t>
            </a:r>
            <a:r>
              <a:rPr lang="en-US" dirty="0" smtClean="0">
                <a:latin typeface="Times New Roman" panose="02020603050405020304" pitchFamily="18" charset="0"/>
                <a:cs typeface="Times New Roman" panose="02020603050405020304" pitchFamily="18" charset="0"/>
              </a:rPr>
              <a:t>the CPU </a:t>
            </a:r>
            <a:r>
              <a:rPr lang="en-US" dirty="0">
                <a:latin typeface="Times New Roman" panose="02020603050405020304" pitchFamily="18" charset="0"/>
                <a:cs typeface="Times New Roman" panose="02020603050405020304" pitchFamily="18" charset="0"/>
              </a:rPr>
              <a:t>and form part of the computer's 10 system.</a:t>
            </a:r>
          </a:p>
          <a:p>
            <a:pPr marL="457200" indent="-4572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dirty="0">
                <a:latin typeface="Times New Roman" panose="02020603050405020304" pitchFamily="18" charset="0"/>
                <a:cs typeface="Times New Roman" panose="02020603050405020304" pitchFamily="18" charset="0"/>
              </a:rPr>
              <a:t>Many computers have a third type of memory called a </a:t>
            </a:r>
            <a:r>
              <a:rPr lang="en-US" b="1" dirty="0">
                <a:latin typeface="Times New Roman" panose="02020603050405020304" pitchFamily="18" charset="0"/>
                <a:cs typeface="Times New Roman" panose="02020603050405020304" pitchFamily="18" charset="0"/>
              </a:rPr>
              <a:t>cache</a:t>
            </a:r>
            <a:r>
              <a:rPr lang="en-US" dirty="0">
                <a:latin typeface="Times New Roman" panose="02020603050405020304" pitchFamily="18" charset="0"/>
                <a:cs typeface="Times New Roman" panose="02020603050405020304" pitchFamily="18" charset="0"/>
              </a:rPr>
              <a:t>, which is </a:t>
            </a:r>
            <a:r>
              <a:rPr lang="en-US" dirty="0" smtClean="0">
                <a:latin typeface="Times New Roman" panose="02020603050405020304" pitchFamily="18" charset="0"/>
                <a:cs typeface="Times New Roman" panose="02020603050405020304" pitchFamily="18" charset="0"/>
              </a:rPr>
              <a:t>positioned between </a:t>
            </a:r>
            <a:r>
              <a:rPr lang="en-US" dirty="0">
                <a:latin typeface="Times New Roman" panose="02020603050405020304" pitchFamily="18" charset="0"/>
                <a:cs typeface="Times New Roman" panose="02020603050405020304" pitchFamily="18" charset="0"/>
              </a:rPr>
              <a:t>the CPU and main memory. The cache is intended to </a:t>
            </a:r>
            <a:r>
              <a:rPr lang="en-US" dirty="0" smtClean="0">
                <a:latin typeface="Times New Roman" panose="02020603050405020304" pitchFamily="18" charset="0"/>
                <a:cs typeface="Times New Roman" panose="02020603050405020304" pitchFamily="18" charset="0"/>
              </a:rPr>
              <a:t>further reduce </a:t>
            </a:r>
            <a:r>
              <a:rPr lang="en-US" dirty="0">
                <a:latin typeface="Times New Roman" panose="02020603050405020304" pitchFamily="18" charset="0"/>
                <a:cs typeface="Times New Roman" panose="02020603050405020304" pitchFamily="18" charset="0"/>
              </a:rPr>
              <a:t>the average time taken by the CPU to access the memory system. </a:t>
            </a:r>
            <a:r>
              <a:rPr lang="en-US" dirty="0" smtClean="0">
                <a:latin typeface="Times New Roman" panose="02020603050405020304" pitchFamily="18" charset="0"/>
                <a:cs typeface="Times New Roman" panose="02020603050405020304" pitchFamily="18" charset="0"/>
              </a:rPr>
              <a:t>Some or </a:t>
            </a:r>
            <a:r>
              <a:rPr lang="en-US" dirty="0">
                <a:latin typeface="Times New Roman" panose="02020603050405020304" pitchFamily="18" charset="0"/>
                <a:cs typeface="Times New Roman" panose="02020603050405020304" pitchFamily="18" charset="0"/>
              </a:rPr>
              <a:t>all of the cache may be integrated on the same IC chip as the CPU itself.</a:t>
            </a: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128" y="2373228"/>
            <a:ext cx="12169352" cy="470898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Main memory M is a word-organized addressable </a:t>
            </a:r>
            <a:r>
              <a:rPr lang="en-US" b="1" dirty="0">
                <a:latin typeface="Times New Roman" panose="02020603050405020304" pitchFamily="18" charset="0"/>
                <a:cs typeface="Times New Roman" panose="02020603050405020304" pitchFamily="18" charset="0"/>
              </a:rPr>
              <a:t>random-access </a:t>
            </a:r>
            <a:r>
              <a:rPr lang="en-US" b="1" dirty="0" smtClean="0">
                <a:latin typeface="Times New Roman" panose="02020603050405020304" pitchFamily="18" charset="0"/>
                <a:cs typeface="Times New Roman" panose="02020603050405020304" pitchFamily="18" charset="0"/>
              </a:rPr>
              <a:t>memory</a:t>
            </a:r>
            <a:r>
              <a:rPr lang="en-US" dirty="0" smtClean="0">
                <a:latin typeface="Times New Roman" panose="02020603050405020304" pitchFamily="18" charset="0"/>
                <a:cs typeface="Times New Roman" panose="02020603050405020304" pitchFamily="18" charset="0"/>
              </a:rPr>
              <a:t> (RAM</a:t>
            </a:r>
            <a:r>
              <a:rPr lang="en-US" dirty="0">
                <a:latin typeface="Times New Roman" panose="02020603050405020304" pitchFamily="18" charset="0"/>
                <a:cs typeface="Times New Roman" panose="02020603050405020304" pitchFamily="18" charset="0"/>
              </a:rPr>
              <a:t>). The term random access stems from the fact that the access time for </a:t>
            </a:r>
            <a:r>
              <a:rPr lang="en-US" dirty="0" smtClean="0">
                <a:latin typeface="Times New Roman" panose="02020603050405020304" pitchFamily="18" charset="0"/>
                <a:cs typeface="Times New Roman" panose="02020603050405020304" pitchFamily="18" charset="0"/>
              </a:rPr>
              <a:t>every location </a:t>
            </a:r>
            <a:r>
              <a:rPr lang="en-US" dirty="0">
                <a:latin typeface="Times New Roman" panose="02020603050405020304" pitchFamily="18" charset="0"/>
                <a:cs typeface="Times New Roman" panose="02020603050405020304" pitchFamily="18" charset="0"/>
              </a:rPr>
              <a:t>in M is the same.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Random </a:t>
            </a:r>
            <a:r>
              <a:rPr lang="en-US" dirty="0">
                <a:latin typeface="Times New Roman" panose="02020603050405020304" pitchFamily="18" charset="0"/>
                <a:cs typeface="Times New Roman" panose="02020603050405020304" pitchFamily="18" charset="0"/>
              </a:rPr>
              <a:t>access is contrasted with serial access, </a:t>
            </a:r>
            <a:r>
              <a:rPr lang="en-US" dirty="0" smtClean="0">
                <a:latin typeface="Times New Roman" panose="02020603050405020304" pitchFamily="18" charset="0"/>
                <a:cs typeface="Times New Roman" panose="02020603050405020304" pitchFamily="18" charset="0"/>
              </a:rPr>
              <a:t>where memory </a:t>
            </a:r>
            <a:r>
              <a:rPr lang="en-US" dirty="0">
                <a:latin typeface="Times New Roman" panose="02020603050405020304" pitchFamily="18" charset="0"/>
                <a:cs typeface="Times New Roman" panose="02020603050405020304" pitchFamily="18" charset="0"/>
              </a:rPr>
              <a:t>access times vary with the location being accessed.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Serial </a:t>
            </a:r>
            <a:r>
              <a:rPr lang="en-US" b="1" dirty="0">
                <a:latin typeface="Times New Roman" panose="02020603050405020304" pitchFamily="18" charset="0"/>
                <a:cs typeface="Times New Roman" panose="02020603050405020304" pitchFamily="18" charset="0"/>
              </a:rPr>
              <a:t>access </a:t>
            </a:r>
            <a:r>
              <a:rPr lang="en-US" b="1" dirty="0" smtClean="0">
                <a:latin typeface="Times New Roman" panose="02020603050405020304" pitchFamily="18" charset="0"/>
                <a:cs typeface="Times New Roman" panose="02020603050405020304" pitchFamily="18" charset="0"/>
              </a:rPr>
              <a:t>memories</a:t>
            </a:r>
            <a:r>
              <a:rPr lang="en-US" dirty="0" smtClean="0">
                <a:latin typeface="Times New Roman" panose="02020603050405020304" pitchFamily="18" charset="0"/>
                <a:cs typeface="Times New Roman" panose="02020603050405020304" pitchFamily="18" charset="0"/>
              </a:rPr>
              <a:t> are </a:t>
            </a:r>
            <a:r>
              <a:rPr lang="en-US" dirty="0">
                <a:latin typeface="Times New Roman" panose="02020603050405020304" pitchFamily="18" charset="0"/>
                <a:cs typeface="Times New Roman" panose="02020603050405020304" pitchFamily="18" charset="0"/>
              </a:rPr>
              <a:t>slower and less expensive than RAMs; most secondary-memory </a:t>
            </a:r>
            <a:r>
              <a:rPr lang="en-US" dirty="0" smtClean="0">
                <a:latin typeface="Times New Roman" panose="02020603050405020304" pitchFamily="18" charset="0"/>
                <a:cs typeface="Times New Roman" panose="02020603050405020304" pitchFamily="18" charset="0"/>
              </a:rPr>
              <a:t>devices use </a:t>
            </a:r>
            <a:r>
              <a:rPr lang="en-US" dirty="0">
                <a:latin typeface="Times New Roman" panose="02020603050405020304" pitchFamily="18" charset="0"/>
                <a:cs typeface="Times New Roman" panose="02020603050405020304" pitchFamily="18" charset="0"/>
              </a:rPr>
              <a:t>some form of serial access.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Because </a:t>
            </a:r>
            <a:r>
              <a:rPr lang="en-US" dirty="0">
                <a:latin typeface="Times New Roman" panose="02020603050405020304" pitchFamily="18" charset="0"/>
                <a:cs typeface="Times New Roman" panose="02020603050405020304" pitchFamily="18" charset="0"/>
              </a:rPr>
              <a:t>of their lower operating speeds and </a:t>
            </a:r>
            <a:r>
              <a:rPr lang="en-US" dirty="0" smtClean="0">
                <a:latin typeface="Times New Roman" panose="02020603050405020304" pitchFamily="18" charset="0"/>
                <a:cs typeface="Times New Roman" panose="02020603050405020304" pitchFamily="18" charset="0"/>
              </a:rPr>
              <a:t>serial access mode</a:t>
            </a:r>
            <a:r>
              <a:rPr lang="en-US" dirty="0">
                <a:latin typeface="Times New Roman" panose="02020603050405020304" pitchFamily="18" charset="0"/>
                <a:cs typeface="Times New Roman" panose="02020603050405020304" pitchFamily="18" charset="0"/>
              </a:rPr>
              <a:t>, the manner in which the stored information is organized in </a:t>
            </a:r>
            <a:r>
              <a:rPr lang="en-US" dirty="0" smtClean="0">
                <a:latin typeface="Times New Roman" panose="02020603050405020304" pitchFamily="18" charset="0"/>
                <a:cs typeface="Times New Roman" panose="02020603050405020304" pitchFamily="18" charset="0"/>
              </a:rPr>
              <a:t>secondary memories </a:t>
            </a:r>
            <a:r>
              <a:rPr lang="en-US" dirty="0">
                <a:latin typeface="Times New Roman" panose="02020603050405020304" pitchFamily="18" charset="0"/>
                <a:cs typeface="Times New Roman" panose="02020603050405020304" pitchFamily="18" charset="0"/>
              </a:rPr>
              <a:t>is more complex than the simple word organization of main </a:t>
            </a:r>
            <a:r>
              <a:rPr lang="en-US" dirty="0" smtClean="0">
                <a:latin typeface="Times New Roman" panose="02020603050405020304" pitchFamily="18" charset="0"/>
                <a:cs typeface="Times New Roman" panose="02020603050405020304" pitchFamily="18" charset="0"/>
              </a:rPr>
              <a:t>memory. </a:t>
            </a:r>
          </a:p>
          <a:p>
            <a:pPr marL="342900" indent="-342900" algn="just">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Caches </a:t>
            </a:r>
            <a:r>
              <a:rPr lang="en-US" b="1" dirty="0">
                <a:latin typeface="Times New Roman" panose="02020603050405020304" pitchFamily="18" charset="0"/>
                <a:cs typeface="Times New Roman" panose="02020603050405020304" pitchFamily="18" charset="0"/>
              </a:rPr>
              <a:t>also use random access</a:t>
            </a:r>
            <a:r>
              <a:rPr lang="en-US" dirty="0">
                <a:latin typeface="Times New Roman" panose="02020603050405020304" pitchFamily="18" charset="0"/>
                <a:cs typeface="Times New Roman" panose="02020603050405020304" pitchFamily="18" charset="0"/>
              </a:rPr>
              <a:t> or an even faster memory-accessing method </a:t>
            </a:r>
            <a:r>
              <a:rPr lang="en-US" dirty="0" smtClean="0">
                <a:latin typeface="Times New Roman" panose="02020603050405020304" pitchFamily="18" charset="0"/>
                <a:cs typeface="Times New Roman" panose="02020603050405020304" pitchFamily="18" charset="0"/>
              </a:rPr>
              <a:t>called </a:t>
            </a:r>
            <a:r>
              <a:rPr lang="en-US" b="1" dirty="0" smtClean="0">
                <a:latin typeface="Times New Roman" panose="02020603050405020304" pitchFamily="18" charset="0"/>
                <a:cs typeface="Times New Roman" panose="02020603050405020304" pitchFamily="18" charset="0"/>
              </a:rPr>
              <a:t>associative </a:t>
            </a:r>
            <a:r>
              <a:rPr lang="en-US" b="1" dirty="0">
                <a:latin typeface="Times New Roman" panose="02020603050405020304" pitchFamily="18" charset="0"/>
                <a:cs typeface="Times New Roman" panose="02020603050405020304" pitchFamily="18" charset="0"/>
              </a:rPr>
              <a:t>or content </a:t>
            </a:r>
            <a:r>
              <a:rPr lang="en-US" b="1" dirty="0" smtClean="0">
                <a:latin typeface="Times New Roman" panose="02020603050405020304" pitchFamily="18" charset="0"/>
                <a:cs typeface="Times New Roman" panose="02020603050405020304" pitchFamily="18" charset="0"/>
              </a:rPr>
              <a:t>addressing.</a:t>
            </a:r>
            <a:endParaRPr lang="en-IN" b="1" dirty="0">
              <a:latin typeface="Times New Roman" panose="02020603050405020304" pitchFamily="18" charset="0"/>
              <a:cs typeface="Times New Roman" panose="02020603050405020304" pitchFamily="18" charset="0"/>
            </a:endParaRP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617798" y="1443226"/>
            <a:ext cx="1665841"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smtClean="0">
                <a:latin typeface="Times New Roman" panose="02020603050405020304" pitchFamily="18" charset="0"/>
                <a:ea typeface="Tahoma" panose="020B0604030504040204" pitchFamily="34" charset="0"/>
                <a:cs typeface="Times New Roman" panose="02020603050405020304" pitchFamily="18" charset="0"/>
              </a:rPr>
              <a:t>Memories:</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617798" y="1443226"/>
            <a:ext cx="1781257"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smtClean="0">
                <a:latin typeface="Times New Roman" panose="02020603050405020304" pitchFamily="18" charset="0"/>
                <a:ea typeface="Tahoma" panose="020B0604030504040204" pitchFamily="34" charset="0"/>
                <a:cs typeface="Times New Roman" panose="02020603050405020304" pitchFamily="18" charset="0"/>
              </a:rPr>
              <a:t>IO Devices:</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Rectangle 6"/>
          <p:cNvSpPr/>
          <p:nvPr/>
        </p:nvSpPr>
        <p:spPr>
          <a:xfrm>
            <a:off x="352128" y="2136304"/>
            <a:ext cx="12169352" cy="240065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primary function of 10 devices is to act as </a:t>
            </a:r>
            <a:r>
              <a:rPr lang="en-US" dirty="0" smtClean="0">
                <a:latin typeface="Times New Roman" panose="02020603050405020304" pitchFamily="18" charset="0"/>
                <a:cs typeface="Times New Roman" panose="02020603050405020304" pitchFamily="18" charset="0"/>
              </a:rPr>
              <a:t>data transducers</a:t>
            </a:r>
            <a:r>
              <a:rPr lang="en-US" dirty="0">
                <a:latin typeface="Times New Roman" panose="02020603050405020304" pitchFamily="18" charset="0"/>
                <a:cs typeface="Times New Roman" panose="02020603050405020304" pitchFamily="18" charset="0"/>
              </a:rPr>
              <a:t>, that is, to convert information from one physical representation </a:t>
            </a:r>
            <a:r>
              <a:rPr lang="en-US" dirty="0" smtClean="0">
                <a:latin typeface="Times New Roman" panose="02020603050405020304" pitchFamily="18" charset="0"/>
                <a:cs typeface="Times New Roman" panose="02020603050405020304" pitchFamily="18" charset="0"/>
              </a:rPr>
              <a:t>to another</a:t>
            </a:r>
            <a:r>
              <a:rPr lang="en-US" dirty="0">
                <a:latin typeface="Times New Roman" panose="02020603050405020304" pitchFamily="18" charset="0"/>
                <a:cs typeface="Times New Roman" panose="02020603050405020304" pitchFamily="18" charset="0"/>
              </a:rPr>
              <a:t>. Unlike processors, 10 devices do not alter the information content </a:t>
            </a:r>
            <a:r>
              <a:rPr lang="en-US" dirty="0" smtClean="0">
                <a:latin typeface="Times New Roman" panose="02020603050405020304" pitchFamily="18" charset="0"/>
                <a:cs typeface="Times New Roman" panose="02020603050405020304" pitchFamily="18" charset="0"/>
              </a:rPr>
              <a:t>or meaning </a:t>
            </a:r>
            <a:r>
              <a:rPr lang="en-US" dirty="0">
                <a:latin typeface="Times New Roman" panose="02020603050405020304" pitchFamily="18" charset="0"/>
                <a:cs typeface="Times New Roman" panose="02020603050405020304" pitchFamily="18" charset="0"/>
              </a:rPr>
              <a:t>of the data on which they act.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Since </a:t>
            </a:r>
            <a:r>
              <a:rPr lang="en-US" dirty="0">
                <a:latin typeface="Times New Roman" panose="02020603050405020304" pitchFamily="18" charset="0"/>
                <a:cs typeface="Times New Roman" panose="02020603050405020304" pitchFamily="18" charset="0"/>
              </a:rPr>
              <a:t>data is transferred and </a:t>
            </a:r>
            <a:r>
              <a:rPr lang="en-US" dirty="0" smtClean="0">
                <a:latin typeface="Times New Roman" panose="02020603050405020304" pitchFamily="18" charset="0"/>
                <a:cs typeface="Times New Roman" panose="02020603050405020304" pitchFamily="18" charset="0"/>
              </a:rPr>
              <a:t>processed within </a:t>
            </a:r>
            <a:r>
              <a:rPr lang="en-US" dirty="0">
                <a:latin typeface="Times New Roman" panose="02020603050405020304" pitchFamily="18" charset="0"/>
                <a:cs typeface="Times New Roman" panose="02020603050405020304" pitchFamily="18" charset="0"/>
              </a:rPr>
              <a:t>a computer system in the form of digital electrical signals, input (</a:t>
            </a:r>
            <a:r>
              <a:rPr lang="en-US" dirty="0" smtClean="0">
                <a:latin typeface="Times New Roman" panose="02020603050405020304" pitchFamily="18" charset="0"/>
                <a:cs typeface="Times New Roman" panose="02020603050405020304" pitchFamily="18" charset="0"/>
              </a:rPr>
              <a:t>output) devices </a:t>
            </a:r>
            <a:r>
              <a:rPr lang="en-US" dirty="0">
                <a:latin typeface="Times New Roman" panose="02020603050405020304" pitchFamily="18" charset="0"/>
                <a:cs typeface="Times New Roman" panose="02020603050405020304" pitchFamily="18" charset="0"/>
              </a:rPr>
              <a:t>transform other forms of information to (from) digital electrical signals.</a:t>
            </a:r>
            <a:endParaRPr lang="en-IN" b="1"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4416" y="4709429"/>
            <a:ext cx="7182597" cy="47493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617798" y="1443226"/>
            <a:ext cx="3859390"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smtClean="0">
                <a:latin typeface="Times New Roman" panose="02020603050405020304" pitchFamily="18" charset="0"/>
                <a:ea typeface="Tahoma" panose="020B0604030504040204" pitchFamily="34" charset="0"/>
                <a:cs typeface="Times New Roman" panose="02020603050405020304" pitchFamily="18" charset="0"/>
              </a:rPr>
              <a:t>Interconnection Networks:</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Rectangle 6"/>
          <p:cNvSpPr/>
          <p:nvPr/>
        </p:nvSpPr>
        <p:spPr>
          <a:xfrm>
            <a:off x="352128" y="2136304"/>
            <a:ext cx="12169352" cy="432426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Processor-level components communicate </a:t>
            </a:r>
            <a:r>
              <a:rPr lang="en-US" dirty="0" smtClean="0">
                <a:latin typeface="Times New Roman" panose="02020603050405020304" pitchFamily="18" charset="0"/>
                <a:cs typeface="Times New Roman" panose="02020603050405020304" pitchFamily="18" charset="0"/>
              </a:rPr>
              <a:t>by </a:t>
            </a:r>
            <a:r>
              <a:rPr lang="en-US" b="1" dirty="0" smtClean="0">
                <a:latin typeface="Times New Roman" panose="02020603050405020304" pitchFamily="18" charset="0"/>
                <a:cs typeface="Times New Roman" panose="02020603050405020304" pitchFamily="18" charset="0"/>
              </a:rPr>
              <a:t>word-oriented </a:t>
            </a:r>
            <a:r>
              <a:rPr lang="en-US" b="1" dirty="0">
                <a:latin typeface="Times New Roman" panose="02020603050405020304" pitchFamily="18" charset="0"/>
                <a:cs typeface="Times New Roman" panose="02020603050405020304" pitchFamily="18" charset="0"/>
              </a:rPr>
              <a:t>buses.</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systems with many components, communication may </a:t>
            </a:r>
            <a:r>
              <a:rPr lang="en-US" dirty="0" smtClean="0">
                <a:latin typeface="Times New Roman" panose="02020603050405020304" pitchFamily="18" charset="0"/>
                <a:cs typeface="Times New Roman" panose="02020603050405020304" pitchFamily="18" charset="0"/>
              </a:rPr>
              <a:t>be controlled </a:t>
            </a:r>
            <a:r>
              <a:rPr lang="en-US" dirty="0">
                <a:latin typeface="Times New Roman" panose="02020603050405020304" pitchFamily="18" charset="0"/>
                <a:cs typeface="Times New Roman" panose="02020603050405020304" pitchFamily="18" charset="0"/>
              </a:rPr>
              <a:t>by a subsystem called an </a:t>
            </a:r>
            <a:r>
              <a:rPr lang="en-US" b="1" dirty="0">
                <a:latin typeface="Times New Roman" panose="02020603050405020304" pitchFamily="18" charset="0"/>
                <a:cs typeface="Times New Roman" panose="02020603050405020304" pitchFamily="18" charset="0"/>
              </a:rPr>
              <a:t>interconnection network; terms such as </a:t>
            </a:r>
            <a:r>
              <a:rPr lang="en-US" b="1" dirty="0" smtClean="0">
                <a:latin typeface="Times New Roman" panose="02020603050405020304" pitchFamily="18" charset="0"/>
                <a:cs typeface="Times New Roman" panose="02020603050405020304" pitchFamily="18" charset="0"/>
              </a:rPr>
              <a:t>switching network</a:t>
            </a:r>
            <a:r>
              <a:rPr lang="en-US" b="1" dirty="0">
                <a:latin typeface="Times New Roman" panose="02020603050405020304" pitchFamily="18" charset="0"/>
                <a:cs typeface="Times New Roman" panose="02020603050405020304" pitchFamily="18" charset="0"/>
              </a:rPr>
              <a:t>, communications controller, and bus controlle</a:t>
            </a:r>
            <a:r>
              <a:rPr lang="en-US" dirty="0">
                <a:latin typeface="Times New Roman" panose="02020603050405020304" pitchFamily="18" charset="0"/>
                <a:cs typeface="Times New Roman" panose="02020603050405020304" pitchFamily="18" charset="0"/>
              </a:rPr>
              <a:t>r are also used in </a:t>
            </a:r>
            <a:r>
              <a:rPr lang="en-US" dirty="0" smtClean="0">
                <a:latin typeface="Times New Roman" panose="02020603050405020304" pitchFamily="18" charset="0"/>
                <a:cs typeface="Times New Roman" panose="02020603050405020304" pitchFamily="18" charset="0"/>
              </a:rPr>
              <a:t>this context</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function of the interconnection network is to establish dynamic </a:t>
            </a:r>
            <a:r>
              <a:rPr lang="en-US" dirty="0" smtClean="0">
                <a:latin typeface="Times New Roman" panose="02020603050405020304" pitchFamily="18" charset="0"/>
                <a:cs typeface="Times New Roman" panose="02020603050405020304" pitchFamily="18" charset="0"/>
              </a:rPr>
              <a:t>communication paths </a:t>
            </a:r>
            <a:r>
              <a:rPr lang="en-US" dirty="0">
                <a:latin typeface="Times New Roman" panose="02020603050405020304" pitchFamily="18" charset="0"/>
                <a:cs typeface="Times New Roman" panose="02020603050405020304" pitchFamily="18" charset="0"/>
              </a:rPr>
              <a:t>among the components via the buses under its control.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For cost reasons</a:t>
            </a:r>
            <a:r>
              <a:rPr lang="en-US" dirty="0">
                <a:latin typeface="Times New Roman" panose="02020603050405020304" pitchFamily="18" charset="0"/>
                <a:cs typeface="Times New Roman" panose="02020603050405020304" pitchFamily="18" charset="0"/>
              </a:rPr>
              <a:t>, these paths are usually </a:t>
            </a:r>
            <a:r>
              <a:rPr lang="en-US" b="1" dirty="0">
                <a:latin typeface="Times New Roman" panose="02020603050405020304" pitchFamily="18" charset="0"/>
                <a:cs typeface="Times New Roman" panose="02020603050405020304" pitchFamily="18" charset="0"/>
              </a:rPr>
              <a:t>shared</a:t>
            </a:r>
            <a:r>
              <a:rPr lang="en-US" dirty="0">
                <a:latin typeface="Times New Roman" panose="02020603050405020304" pitchFamily="18" charset="0"/>
                <a:cs typeface="Times New Roman" panose="02020603050405020304" pitchFamily="18" charset="0"/>
              </a:rPr>
              <a:t>. Only two communicating devices </a:t>
            </a:r>
            <a:r>
              <a:rPr lang="en-US" dirty="0" smtClean="0">
                <a:latin typeface="Times New Roman" panose="02020603050405020304" pitchFamily="18" charset="0"/>
                <a:cs typeface="Times New Roman" panose="02020603050405020304" pitchFamily="18" charset="0"/>
              </a:rPr>
              <a:t>can access </a:t>
            </a:r>
            <a:r>
              <a:rPr lang="en-US" dirty="0">
                <a:latin typeface="Times New Roman" panose="02020603050405020304" pitchFamily="18" charset="0"/>
                <a:cs typeface="Times New Roman" panose="02020603050405020304" pitchFamily="18" charset="0"/>
              </a:rPr>
              <a:t>and use a shared bus at any time, so contention results when several </a:t>
            </a:r>
            <a:r>
              <a:rPr lang="en-US" dirty="0" smtClean="0">
                <a:latin typeface="Times New Roman" panose="02020603050405020304" pitchFamily="18" charset="0"/>
                <a:cs typeface="Times New Roman" panose="02020603050405020304" pitchFamily="18" charset="0"/>
              </a:rPr>
              <a:t>system components </a:t>
            </a:r>
            <a:r>
              <a:rPr lang="en-US" dirty="0">
                <a:latin typeface="Times New Roman" panose="02020603050405020304" pitchFamily="18" charset="0"/>
                <a:cs typeface="Times New Roman" panose="02020603050405020304" pitchFamily="18" charset="0"/>
              </a:rPr>
              <a:t>request use of the bus.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interconnection network resolves </a:t>
            </a:r>
            <a:r>
              <a:rPr lang="en-US" dirty="0" smtClean="0">
                <a:latin typeface="Times New Roman" panose="02020603050405020304" pitchFamily="18" charset="0"/>
                <a:cs typeface="Times New Roman" panose="02020603050405020304" pitchFamily="18" charset="0"/>
              </a:rPr>
              <a:t>such contention </a:t>
            </a:r>
            <a:r>
              <a:rPr lang="en-US" dirty="0">
                <a:latin typeface="Times New Roman" panose="02020603050405020304" pitchFamily="18" charset="0"/>
                <a:cs typeface="Times New Roman" panose="02020603050405020304" pitchFamily="18" charset="0"/>
              </a:rPr>
              <a:t>by selecting one of the requesting devices on some </a:t>
            </a:r>
            <a:r>
              <a:rPr lang="en-US" b="1" dirty="0">
                <a:latin typeface="Times New Roman" panose="02020603050405020304" pitchFamily="18" charset="0"/>
                <a:cs typeface="Times New Roman" panose="02020603050405020304" pitchFamily="18" charset="0"/>
              </a:rPr>
              <a:t>priority basis </a:t>
            </a:r>
            <a:r>
              <a:rPr lang="en-US" dirty="0" smtClean="0">
                <a:latin typeface="Times New Roman" panose="02020603050405020304" pitchFamily="18" charset="0"/>
                <a:cs typeface="Times New Roman" panose="02020603050405020304" pitchFamily="18" charset="0"/>
              </a:rPr>
              <a:t>and connecting </a:t>
            </a:r>
            <a:r>
              <a:rPr lang="en-US" dirty="0">
                <a:latin typeface="Times New Roman" panose="02020603050405020304" pitchFamily="18" charset="0"/>
                <a:cs typeface="Times New Roman" panose="02020603050405020304" pitchFamily="18" charset="0"/>
              </a:rPr>
              <a:t>it to the bus.</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617798" y="1443226"/>
            <a:ext cx="3859390"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smtClean="0">
                <a:latin typeface="Times New Roman" panose="02020603050405020304" pitchFamily="18" charset="0"/>
                <a:ea typeface="Tahoma" panose="020B0604030504040204" pitchFamily="34" charset="0"/>
                <a:cs typeface="Times New Roman" panose="02020603050405020304" pitchFamily="18" charset="0"/>
              </a:rPr>
              <a:t>Interconnection Networks:</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Rectangle 6"/>
          <p:cNvSpPr/>
          <p:nvPr/>
        </p:nvSpPr>
        <p:spPr>
          <a:xfrm>
            <a:off x="352128" y="2136304"/>
            <a:ext cx="12169352" cy="393954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latin typeface="Times New Roman" panose="02020603050405020304" pitchFamily="18" charset="0"/>
                <a:cs typeface="Times New Roman" panose="02020603050405020304" pitchFamily="18" charset="0"/>
              </a:rPr>
              <a:t>Synchronization </a:t>
            </a:r>
            <a:r>
              <a:rPr lang="en-US" dirty="0">
                <a:latin typeface="Times New Roman" panose="02020603050405020304" pitchFamily="18" charset="0"/>
                <a:cs typeface="Times New Roman" panose="02020603050405020304" pitchFamily="18" charset="0"/>
              </a:rPr>
              <a:t>problem can be attributed to several </a:t>
            </a:r>
            <a:r>
              <a:rPr lang="en-US" dirty="0" smtClean="0">
                <a:latin typeface="Times New Roman" panose="02020603050405020304" pitchFamily="18" charset="0"/>
                <a:cs typeface="Times New Roman" panose="02020603050405020304" pitchFamily="18" charset="0"/>
              </a:rPr>
              <a:t>causes:</a:t>
            </a: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b="1" dirty="0" smtClean="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high degree of independence exists among the components. </a:t>
            </a:r>
            <a:r>
              <a:rPr lang="en-US" dirty="0">
                <a:latin typeface="Times New Roman" panose="02020603050405020304" pitchFamily="18" charset="0"/>
                <a:cs typeface="Times New Roman" panose="02020603050405020304" pitchFamily="18" charset="0"/>
              </a:rPr>
              <a:t>For </a:t>
            </a:r>
            <a:r>
              <a:rPr lang="en-US" dirty="0" smtClean="0">
                <a:latin typeface="Times New Roman" panose="02020603050405020304" pitchFamily="18" charset="0"/>
                <a:cs typeface="Times New Roman" panose="02020603050405020304" pitchFamily="18" charset="0"/>
              </a:rPr>
              <a:t>example, CPUs </a:t>
            </a:r>
            <a:r>
              <a:rPr lang="en-US" dirty="0">
                <a:latin typeface="Times New Roman" panose="02020603050405020304" pitchFamily="18" charset="0"/>
                <a:cs typeface="Times New Roman" panose="02020603050405020304" pitchFamily="18" charset="0"/>
              </a:rPr>
              <a:t>and IOPs execute different types of programs and interact relatively </a:t>
            </a:r>
            <a:r>
              <a:rPr lang="en-US" dirty="0" smtClean="0">
                <a:latin typeface="Times New Roman" panose="02020603050405020304" pitchFamily="18" charset="0"/>
                <a:cs typeface="Times New Roman" panose="02020603050405020304" pitchFamily="18" charset="0"/>
              </a:rPr>
              <a:t>infrequently and </a:t>
            </a:r>
            <a:r>
              <a:rPr lang="en-US" dirty="0">
                <a:latin typeface="Times New Roman" panose="02020603050405020304" pitchFamily="18" charset="0"/>
                <a:cs typeface="Times New Roman" panose="02020603050405020304" pitchFamily="18" charset="0"/>
              </a:rPr>
              <a:t>at unpredictable times.</a:t>
            </a:r>
          </a:p>
          <a:p>
            <a:pPr marL="457200" indent="-457200" algn="just">
              <a:buFont typeface="+mj-lt"/>
              <a:buAutoNum type="arabicPeriod"/>
            </a:pPr>
            <a:r>
              <a:rPr lang="en-US" b="1" dirty="0" smtClean="0">
                <a:latin typeface="Times New Roman" panose="02020603050405020304" pitchFamily="18" charset="0"/>
                <a:cs typeface="Times New Roman" panose="02020603050405020304" pitchFamily="18" charset="0"/>
              </a:rPr>
              <a:t>Component </a:t>
            </a:r>
            <a:r>
              <a:rPr lang="en-US" b="1" dirty="0">
                <a:latin typeface="Times New Roman" panose="02020603050405020304" pitchFamily="18" charset="0"/>
                <a:cs typeface="Times New Roman" panose="02020603050405020304" pitchFamily="18" charset="0"/>
              </a:rPr>
              <a:t>operating speeds vary over a wide range.</a:t>
            </a:r>
            <a:r>
              <a:rPr lang="en-US" dirty="0">
                <a:latin typeface="Times New Roman" panose="02020603050405020304" pitchFamily="18" charset="0"/>
                <a:cs typeface="Times New Roman" panose="02020603050405020304" pitchFamily="18" charset="0"/>
              </a:rPr>
              <a:t> CPUs operate from 1 to </a:t>
            </a:r>
            <a:r>
              <a:rPr lang="en-US" dirty="0" smtClean="0">
                <a:latin typeface="Times New Roman" panose="02020603050405020304" pitchFamily="18" charset="0"/>
                <a:cs typeface="Times New Roman" panose="02020603050405020304" pitchFamily="18" charset="0"/>
              </a:rPr>
              <a:t>10 times </a:t>
            </a:r>
            <a:r>
              <a:rPr lang="en-US" dirty="0">
                <a:latin typeface="Times New Roman" panose="02020603050405020304" pitchFamily="18" charset="0"/>
                <a:cs typeface="Times New Roman" panose="02020603050405020304" pitchFamily="18" charset="0"/>
              </a:rPr>
              <a:t>faster than main-memory devices, while main-memory speeds can </a:t>
            </a:r>
            <a:r>
              <a:rPr lang="en-US" dirty="0" smtClean="0">
                <a:latin typeface="Times New Roman" panose="02020603050405020304" pitchFamily="18" charset="0"/>
                <a:cs typeface="Times New Roman" panose="02020603050405020304" pitchFamily="18" charset="0"/>
              </a:rPr>
              <a:t>be many </a:t>
            </a:r>
            <a:r>
              <a:rPr lang="en-US" dirty="0">
                <a:latin typeface="Times New Roman" panose="02020603050405020304" pitchFamily="18" charset="0"/>
                <a:cs typeface="Times New Roman" panose="02020603050405020304" pitchFamily="18" charset="0"/>
              </a:rPr>
              <a:t>orders of magnitude faster than IO-device speeds.</a:t>
            </a:r>
          </a:p>
          <a:p>
            <a:pPr marL="457200" indent="-457200" algn="just">
              <a:buFont typeface="+mj-lt"/>
              <a:buAutoNum type="arabicPeriod"/>
            </a:pPr>
            <a:r>
              <a:rPr lang="en-US" dirty="0" smtClean="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physical distanc</a:t>
            </a:r>
            <a:r>
              <a:rPr lang="en-US" dirty="0">
                <a:latin typeface="Times New Roman" panose="02020603050405020304" pitchFamily="18" charset="0"/>
                <a:cs typeface="Times New Roman" panose="02020603050405020304" pitchFamily="18" charset="0"/>
              </a:rPr>
              <a:t>e separating the components can be too large to permit </a:t>
            </a:r>
            <a:r>
              <a:rPr lang="en-US" dirty="0" smtClean="0">
                <a:latin typeface="Times New Roman" panose="02020603050405020304" pitchFamily="18" charset="0"/>
                <a:cs typeface="Times New Roman" panose="02020603050405020304" pitchFamily="18" charset="0"/>
              </a:rPr>
              <a:t>synchronous transmission </a:t>
            </a:r>
            <a:r>
              <a:rPr lang="en-US" dirty="0">
                <a:latin typeface="Times New Roman" panose="02020603050405020304" pitchFamily="18" charset="0"/>
                <a:cs typeface="Times New Roman" panose="02020603050405020304" pitchFamily="18" charset="0"/>
              </a:rPr>
              <a:t>of information between them.</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617798" y="1443226"/>
            <a:ext cx="3452868"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smtClean="0">
                <a:latin typeface="Times New Roman" panose="02020603050405020304" pitchFamily="18" charset="0"/>
                <a:cs typeface="Times New Roman" panose="02020603050405020304" pitchFamily="18" charset="0"/>
              </a:rPr>
              <a:t>Processor Level Design</a:t>
            </a:r>
            <a:r>
              <a:rPr lang="en-US" b="1" dirty="0" smtClean="0">
                <a:latin typeface="Times New Roman" panose="02020603050405020304" pitchFamily="18" charset="0"/>
                <a:ea typeface="Tahoma" panose="020B0604030504040204" pitchFamily="34" charset="0"/>
                <a:cs typeface="Times New Roman" panose="02020603050405020304" pitchFamily="18" charset="0"/>
              </a:rPr>
              <a:t>:</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8432" y="3386138"/>
            <a:ext cx="6637112" cy="45108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511685" y="2712368"/>
            <a:ext cx="3650038"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IN" b="1" dirty="0">
                <a:latin typeface="Times New Roman" panose="02020603050405020304" pitchFamily="18" charset="0"/>
                <a:cs typeface="Times New Roman" panose="02020603050405020304" pitchFamily="18" charset="0"/>
              </a:rPr>
              <a:t>Basic computer structure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617798" y="1443226"/>
            <a:ext cx="3452868"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smtClean="0">
                <a:latin typeface="Times New Roman" panose="02020603050405020304" pitchFamily="18" charset="0"/>
                <a:cs typeface="Times New Roman" panose="02020603050405020304" pitchFamily="18" charset="0"/>
              </a:rPr>
              <a:t>Processor Level Design</a:t>
            </a:r>
            <a:r>
              <a:rPr lang="en-US" b="1" dirty="0" smtClean="0">
                <a:latin typeface="Times New Roman" panose="02020603050405020304" pitchFamily="18" charset="0"/>
                <a:ea typeface="Tahoma" panose="020B0604030504040204" pitchFamily="34" charset="0"/>
                <a:cs typeface="Times New Roman" panose="02020603050405020304" pitchFamily="18" charset="0"/>
              </a:rPr>
              <a:t>:</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Rectangle 6"/>
          <p:cNvSpPr/>
          <p:nvPr/>
        </p:nvSpPr>
        <p:spPr>
          <a:xfrm>
            <a:off x="3304457" y="2208312"/>
            <a:ext cx="6182400" cy="47705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IN" b="1" dirty="0">
                <a:latin typeface="Times New Roman" panose="02020603050405020304" pitchFamily="18" charset="0"/>
                <a:cs typeface="Times New Roman" panose="02020603050405020304" pitchFamily="18" charset="0"/>
              </a:rPr>
              <a:t>Computer with cache and </a:t>
            </a:r>
            <a:r>
              <a:rPr lang="en-IN" b="1" dirty="0" smtClean="0">
                <a:latin typeface="Times New Roman" panose="02020603050405020304" pitchFamily="18" charset="0"/>
                <a:cs typeface="Times New Roman" panose="02020603050405020304" pitchFamily="18" charset="0"/>
              </a:rPr>
              <a:t>IO processors</a:t>
            </a:r>
            <a:endParaRPr lang="en-IN" b="1"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8432" y="3000400"/>
            <a:ext cx="6398425" cy="61401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2288" y="2876213"/>
            <a:ext cx="9326276" cy="6532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617798" y="1443226"/>
            <a:ext cx="3452868"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smtClean="0">
                <a:latin typeface="Times New Roman" panose="02020603050405020304" pitchFamily="18" charset="0"/>
                <a:cs typeface="Times New Roman" panose="02020603050405020304" pitchFamily="18" charset="0"/>
              </a:rPr>
              <a:t>Processor Level Design</a:t>
            </a:r>
            <a:r>
              <a:rPr lang="en-US" b="1" dirty="0" smtClean="0">
                <a:latin typeface="Times New Roman" panose="02020603050405020304" pitchFamily="18" charset="0"/>
                <a:ea typeface="Tahoma" panose="020B0604030504040204" pitchFamily="34" charset="0"/>
                <a:cs typeface="Times New Roman" panose="02020603050405020304" pitchFamily="18" charset="0"/>
              </a:rPr>
              <a:t>:</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p:cNvSpPr/>
          <p:nvPr/>
        </p:nvSpPr>
        <p:spPr>
          <a:xfrm>
            <a:off x="2008312" y="2208312"/>
            <a:ext cx="8784975" cy="47705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b="1" dirty="0">
                <a:latin typeface="Times New Roman" panose="02020603050405020304" pitchFamily="18" charset="0"/>
                <a:cs typeface="Times New Roman" panose="02020603050405020304" pitchFamily="18" charset="0"/>
              </a:rPr>
              <a:t>Computer with multiple CPUs and main memory </a:t>
            </a:r>
            <a:r>
              <a:rPr lang="en-US" b="1" dirty="0" smtClean="0">
                <a:latin typeface="Times New Roman" panose="02020603050405020304" pitchFamily="18" charset="0"/>
                <a:cs typeface="Times New Roman" panose="02020603050405020304" pitchFamily="18" charset="0"/>
              </a:rPr>
              <a:t>banks</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617798" y="1443226"/>
            <a:ext cx="3976410"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a:latin typeface="Times New Roman" panose="02020603050405020304" pitchFamily="18" charset="0"/>
                <a:cs typeface="Times New Roman" panose="02020603050405020304" pitchFamily="18" charset="0"/>
              </a:rPr>
              <a:t>Performance </a:t>
            </a:r>
            <a:r>
              <a:rPr lang="en-US" b="1" dirty="0" smtClean="0">
                <a:latin typeface="Times New Roman" panose="02020603050405020304" pitchFamily="18" charset="0"/>
                <a:cs typeface="Times New Roman" panose="02020603050405020304" pitchFamily="18" charset="0"/>
              </a:rPr>
              <a:t>measurement:</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Rectangle 6"/>
          <p:cNvSpPr/>
          <p:nvPr/>
        </p:nvSpPr>
        <p:spPr>
          <a:xfrm>
            <a:off x="352128" y="2136304"/>
            <a:ext cx="12169352" cy="240065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CPU speed </a:t>
            </a:r>
            <a:r>
              <a:rPr lang="en-US" dirty="0">
                <a:latin typeface="Times New Roman" panose="02020603050405020304" pitchFamily="18" charset="0"/>
                <a:cs typeface="Times New Roman" panose="02020603050405020304" pitchFamily="18" charset="0"/>
              </a:rPr>
              <a:t>can be measured easily, but roughly, by its clock frequency </a:t>
            </a:r>
            <a:r>
              <a:rPr lang="en-US" dirty="0" smtClean="0">
                <a:latin typeface="Times New Roman" panose="02020603050405020304" pitchFamily="18" charset="0"/>
                <a:cs typeface="Times New Roman" panose="02020603050405020304" pitchFamily="18" charset="0"/>
              </a:rPr>
              <a:t>f in megahertz. </a:t>
            </a: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Other</a:t>
            </a:r>
            <a:r>
              <a:rPr lang="en-US" dirty="0">
                <a:latin typeface="Times New Roman" panose="02020603050405020304" pitchFamily="18" charset="0"/>
                <a:cs typeface="Times New Roman" panose="02020603050405020304" pitchFamily="18" charset="0"/>
              </a:rPr>
              <a:t>, and usually better, performance indicators are MIPS, which is the </a:t>
            </a:r>
            <a:r>
              <a:rPr lang="en-US" dirty="0" smtClean="0">
                <a:latin typeface="Times New Roman" panose="02020603050405020304" pitchFamily="18" charset="0"/>
                <a:cs typeface="Times New Roman" panose="02020603050405020304" pitchFamily="18" charset="0"/>
              </a:rPr>
              <a:t>average instruction </a:t>
            </a:r>
            <a:r>
              <a:rPr lang="en-US" dirty="0">
                <a:latin typeface="Times New Roman" panose="02020603050405020304" pitchFamily="18" charset="0"/>
                <a:cs typeface="Times New Roman" panose="02020603050405020304" pitchFamily="18" charset="0"/>
              </a:rPr>
              <a:t>execution speed in millions of instructions per second, and CPI, </a:t>
            </a:r>
            <a:r>
              <a:rPr lang="en-US" dirty="0" smtClean="0">
                <a:latin typeface="Times New Roman" panose="02020603050405020304" pitchFamily="18" charset="0"/>
                <a:cs typeface="Times New Roman" panose="02020603050405020304" pitchFamily="18" charset="0"/>
              </a:rPr>
              <a:t>which is </a:t>
            </a:r>
            <a:r>
              <a:rPr lang="en-US" dirty="0">
                <a:latin typeface="Times New Roman" panose="02020603050405020304" pitchFamily="18" charset="0"/>
                <a:cs typeface="Times New Roman" panose="02020603050405020304" pitchFamily="18" charset="0"/>
              </a:rPr>
              <a:t>the average number of CPU clock cycles required per instruction.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These </a:t>
            </a:r>
            <a:r>
              <a:rPr lang="en-US" dirty="0">
                <a:latin typeface="Times New Roman" panose="02020603050405020304" pitchFamily="18" charset="0"/>
                <a:cs typeface="Times New Roman" panose="02020603050405020304" pitchFamily="18" charset="0"/>
              </a:rPr>
              <a:t>performance measures are related to the average </a:t>
            </a:r>
            <a:r>
              <a:rPr lang="en-US" dirty="0" smtClean="0">
                <a:latin typeface="Times New Roman" panose="02020603050405020304" pitchFamily="18" charset="0"/>
                <a:cs typeface="Times New Roman" panose="02020603050405020304" pitchFamily="18" charset="0"/>
              </a:rPr>
              <a:t>time T in microseconds (</a:t>
            </a:r>
            <a:r>
              <a:rPr lang="el-GR" dirty="0" smtClean="0">
                <a:latin typeface="Times New Roman" panose="02020603050405020304" pitchFamily="18" charset="0"/>
                <a:cs typeface="Times New Roman" panose="02020603050405020304" pitchFamily="18" charset="0"/>
              </a:rPr>
              <a:t>μ</a:t>
            </a:r>
            <a:r>
              <a:rPr lang="en-US" dirty="0" smtClean="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required to execute N instructions by the formula</a:t>
            </a:r>
            <a:endParaRPr lang="en-IN" b="1"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8116" y="4800600"/>
            <a:ext cx="3545773" cy="10081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74984" y="6024736"/>
            <a:ext cx="7377944" cy="4770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latin typeface="Times New Roman" panose="02020603050405020304" pitchFamily="18" charset="0"/>
                <a:cs typeface="Times New Roman" panose="02020603050405020304" pitchFamily="18" charset="0"/>
              </a:rPr>
              <a:t>Hence the average time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to execute </a:t>
            </a:r>
            <a:r>
              <a:rPr lang="en-US" dirty="0" smtClean="0">
                <a:latin typeface="Times New Roman" panose="02020603050405020304" pitchFamily="18" charset="0"/>
                <a:cs typeface="Times New Roman" panose="02020603050405020304" pitchFamily="18" charset="0"/>
              </a:rPr>
              <a:t>an instruction </a:t>
            </a:r>
            <a:r>
              <a:rPr lang="en-US" dirty="0">
                <a:latin typeface="Times New Roman" panose="02020603050405020304" pitchFamily="18" charset="0"/>
                <a:cs typeface="Times New Roman" panose="02020603050405020304" pitchFamily="18" charset="0"/>
              </a:rPr>
              <a:t>is</a:t>
            </a:r>
            <a:endParaRPr lang="en-IN" dirty="0">
              <a:latin typeface="Times New Roman" panose="02020603050405020304" pitchFamily="18" charset="0"/>
              <a:cs typeface="Times New Roman" panose="02020603050405020304" pitchFamily="18" charset="0"/>
            </a:endParaRPr>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1987" y="6816358"/>
            <a:ext cx="4381061" cy="7925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49568" y="2136304"/>
            <a:ext cx="11611872" cy="6287651"/>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0" y="868963"/>
            <a:ext cx="6192208" cy="517065"/>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Elements of Computers and its Limitations</a:t>
            </a:r>
          </a:p>
        </p:txBody>
      </p:sp>
      <p:sp>
        <p:nvSpPr>
          <p:cNvPr id="6" name="Rectangle 5"/>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617798" y="1443226"/>
            <a:ext cx="3976410"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a:latin typeface="Times New Roman" panose="02020603050405020304" pitchFamily="18" charset="0"/>
                <a:cs typeface="Times New Roman" panose="02020603050405020304" pitchFamily="18" charset="0"/>
              </a:rPr>
              <a:t>Performance </a:t>
            </a:r>
            <a:r>
              <a:rPr lang="en-US" b="1" dirty="0" smtClean="0">
                <a:latin typeface="Times New Roman" panose="02020603050405020304" pitchFamily="18" charset="0"/>
                <a:cs typeface="Times New Roman" panose="02020603050405020304" pitchFamily="18" charset="0"/>
              </a:rPr>
              <a:t>measurement:</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p:cNvSpPr/>
          <p:nvPr/>
        </p:nvSpPr>
        <p:spPr>
          <a:xfrm>
            <a:off x="424136" y="2638470"/>
            <a:ext cx="12241360" cy="2399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Another </a:t>
            </a:r>
            <a:r>
              <a:rPr lang="en-US" dirty="0">
                <a:latin typeface="Times New Roman" panose="02020603050405020304" pitchFamily="18" charset="0"/>
                <a:cs typeface="Times New Roman" panose="02020603050405020304" pitchFamily="18" charset="0"/>
              </a:rPr>
              <a:t>perspective on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by considering the distribution of </a:t>
            </a:r>
            <a:r>
              <a:rPr lang="en-US" dirty="0" smtClean="0">
                <a:latin typeface="Times New Roman" panose="02020603050405020304" pitchFamily="18" charset="0"/>
                <a:cs typeface="Times New Roman" panose="02020603050405020304" pitchFamily="18" charset="0"/>
              </a:rPr>
              <a:t>instructions of </a:t>
            </a:r>
            <a:r>
              <a:rPr lang="en-US" dirty="0">
                <a:latin typeface="Times New Roman" panose="02020603050405020304" pitchFamily="18" charset="0"/>
                <a:cs typeface="Times New Roman" panose="02020603050405020304" pitchFamily="18" charset="0"/>
              </a:rPr>
              <a:t>different types and speeds in typical program workloads.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Let I</a:t>
            </a:r>
            <a:r>
              <a:rPr lang="en-US" baseline="-25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 I</a:t>
            </a:r>
            <a:r>
              <a:rPr lang="en-US" baseline="-25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I</a:t>
            </a:r>
            <a:r>
              <a:rPr lang="en-US" baseline="-25000" dirty="0" smtClean="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 be </a:t>
            </a:r>
            <a:r>
              <a:rPr lang="en-US" dirty="0">
                <a:latin typeface="Times New Roman" panose="02020603050405020304" pitchFamily="18" charset="0"/>
                <a:cs typeface="Times New Roman" panose="02020603050405020304" pitchFamily="18" charset="0"/>
              </a:rPr>
              <a:t>a set of representative instruction types. Let </a:t>
            </a:r>
            <a:r>
              <a:rPr lang="en-US" dirty="0" err="1" smtClean="0">
                <a:latin typeface="Times New Roman" panose="02020603050405020304" pitchFamily="18" charset="0"/>
                <a:cs typeface="Times New Roman" panose="02020603050405020304" pitchFamily="18" charset="0"/>
              </a:rPr>
              <a:t>t</a:t>
            </a:r>
            <a:r>
              <a:rPr lang="en-US" baseline="-25000" dirty="0" err="1"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denote the average execution </a:t>
            </a:r>
            <a:r>
              <a:rPr lang="en-US" dirty="0" smtClean="0">
                <a:latin typeface="Times New Roman" panose="02020603050405020304" pitchFamily="18" charset="0"/>
                <a:cs typeface="Times New Roman" panose="02020603050405020304" pitchFamily="18" charset="0"/>
              </a:rPr>
              <a:t>time (</a:t>
            </a:r>
            <a:r>
              <a:rPr lang="el-GR" dirty="0" smtClean="0">
                <a:latin typeface="Times New Roman" panose="02020603050405020304" pitchFamily="18" charset="0"/>
                <a:cs typeface="Times New Roman" panose="02020603050405020304" pitchFamily="18" charset="0"/>
              </a:rPr>
              <a:t>μ</a:t>
            </a:r>
            <a:r>
              <a:rPr lang="en-US" dirty="0" smtClean="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of an instruction of type </a:t>
            </a:r>
            <a:r>
              <a:rPr lang="en-US" dirty="0" smtClean="0">
                <a:latin typeface="Times New Roman" panose="02020603050405020304" pitchFamily="18" charset="0"/>
                <a:cs typeface="Times New Roman" panose="02020603050405020304" pitchFamily="18" charset="0"/>
              </a:rPr>
              <a:t>I</a:t>
            </a:r>
            <a:r>
              <a:rPr lang="en-US" baseline="-25000" dirty="0"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let </a:t>
            </a:r>
            <a:r>
              <a:rPr lang="en-US" dirty="0" smtClean="0">
                <a:latin typeface="Times New Roman" panose="02020603050405020304" pitchFamily="18" charset="0"/>
                <a:cs typeface="Times New Roman" panose="02020603050405020304" pitchFamily="18" charset="0"/>
              </a:rPr>
              <a:t>pi denote </a:t>
            </a:r>
            <a:r>
              <a:rPr lang="en-US" dirty="0">
                <a:latin typeface="Times New Roman" panose="02020603050405020304" pitchFamily="18" charset="0"/>
                <a:cs typeface="Times New Roman" panose="02020603050405020304" pitchFamily="18" charset="0"/>
              </a:rPr>
              <a:t>the occurrence probability of </a:t>
            </a:r>
            <a:r>
              <a:rPr lang="en-US" dirty="0" smtClean="0">
                <a:latin typeface="Times New Roman" panose="02020603050405020304" pitchFamily="18" charset="0"/>
                <a:cs typeface="Times New Roman" panose="02020603050405020304" pitchFamily="18" charset="0"/>
              </a:rPr>
              <a:t>type I</a:t>
            </a:r>
            <a:r>
              <a:rPr lang="en-US" baseline="-25000" dirty="0"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instructions in representative object code. </a:t>
            </a: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Then </a:t>
            </a: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average instruction </a:t>
            </a:r>
            <a:r>
              <a:rPr lang="en-US" b="1" dirty="0" smtClean="0">
                <a:latin typeface="Times New Roman" panose="02020603050405020304" pitchFamily="18" charset="0"/>
                <a:cs typeface="Times New Roman" panose="02020603050405020304" pitchFamily="18" charset="0"/>
              </a:rPr>
              <a:t>execution time</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is given by</a:t>
            </a:r>
            <a:endParaRPr lang="en-IN" dirty="0">
              <a:latin typeface="Times New Roman" panose="02020603050405020304" pitchFamily="18" charset="0"/>
              <a:cs typeface="Times New Roman" panose="02020603050405020304" pitchFamily="18" charset="0"/>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5664" y="5376664"/>
            <a:ext cx="3864429" cy="15121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8432" y="2064296"/>
            <a:ext cx="6990903" cy="5800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4596066"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PROCESSOR LEVEL DESIGN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617798" y="1443226"/>
            <a:ext cx="3976410"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b="1" dirty="0">
                <a:latin typeface="Times New Roman" panose="02020603050405020304" pitchFamily="18" charset="0"/>
                <a:cs typeface="Times New Roman" panose="02020603050405020304" pitchFamily="18" charset="0"/>
              </a:rPr>
              <a:t>Performance </a:t>
            </a:r>
            <a:r>
              <a:rPr lang="en-US" b="1" dirty="0" smtClean="0">
                <a:latin typeface="Times New Roman" panose="02020603050405020304" pitchFamily="18" charset="0"/>
                <a:cs typeface="Times New Roman" panose="02020603050405020304" pitchFamily="18" charset="0"/>
              </a:rPr>
              <a:t>measurement:</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242245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Queuing Model:</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24136" y="1558493"/>
            <a:ext cx="11953328" cy="317009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queuing </a:t>
            </a:r>
            <a:r>
              <a:rPr lang="en-US" dirty="0">
                <a:latin typeface="Times New Roman" panose="02020603050405020304" pitchFamily="18" charset="0"/>
                <a:cs typeface="Times New Roman" panose="02020603050405020304" pitchFamily="18" charset="0"/>
              </a:rPr>
              <a:t>model that we will consider is the single-queue, </a:t>
            </a:r>
            <a:r>
              <a:rPr lang="en-US" dirty="0" smtClean="0">
                <a:latin typeface="Times New Roman" panose="02020603050405020304" pitchFamily="18" charset="0"/>
                <a:cs typeface="Times New Roman" panose="02020603050405020304" pitchFamily="18" charset="0"/>
              </a:rPr>
              <a:t>single-server case </a:t>
            </a:r>
            <a:r>
              <a:rPr lang="en-US" dirty="0">
                <a:latin typeface="Times New Roman" panose="02020603050405020304" pitchFamily="18" charset="0"/>
                <a:cs typeface="Times New Roman" panose="02020603050405020304" pitchFamily="18" charset="0"/>
              </a:rPr>
              <a:t>depicted in </a:t>
            </a:r>
            <a:r>
              <a:rPr lang="en-US" dirty="0" smtClean="0">
                <a:latin typeface="Times New Roman" panose="02020603050405020304" pitchFamily="18" charset="0"/>
                <a:cs typeface="Times New Roman" panose="02020603050405020304" pitchFamily="18" charset="0"/>
              </a:rPr>
              <a:t>Figure; </a:t>
            </a:r>
            <a:r>
              <a:rPr lang="en-US" dirty="0">
                <a:latin typeface="Times New Roman" panose="02020603050405020304" pitchFamily="18" charset="0"/>
                <a:cs typeface="Times New Roman" panose="02020603050405020304" pitchFamily="18" charset="0"/>
              </a:rPr>
              <a:t>this is known as the </a:t>
            </a:r>
            <a:r>
              <a:rPr lang="en-US" b="1" dirty="0">
                <a:latin typeface="Times New Roman" panose="02020603050405020304" pitchFamily="18" charset="0"/>
                <a:cs typeface="Times New Roman" panose="02020603050405020304" pitchFamily="18" charset="0"/>
              </a:rPr>
              <a:t>M/M/l model </a:t>
            </a:r>
            <a:r>
              <a:rPr lang="en-US" dirty="0">
                <a:latin typeface="Times New Roman" panose="02020603050405020304" pitchFamily="18" charset="0"/>
                <a:cs typeface="Times New Roman" panose="02020603050405020304" pitchFamily="18" charset="0"/>
              </a:rPr>
              <a:t>for historical </a:t>
            </a:r>
            <a:r>
              <a:rPr lang="en-US" dirty="0" smtClean="0">
                <a:latin typeface="Times New Roman" panose="02020603050405020304" pitchFamily="18" charset="0"/>
                <a:cs typeface="Times New Roman" panose="02020603050405020304" pitchFamily="18" charset="0"/>
              </a:rPr>
              <a:t>reasons. </a:t>
            </a:r>
          </a:p>
          <a:p>
            <a:pPr marL="342900" indent="-3429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represents a "server" such as a CPU or a computer with a set of tasks (</a:t>
            </a:r>
            <a:r>
              <a:rPr lang="en-US" dirty="0" smtClean="0">
                <a:latin typeface="Times New Roman" panose="02020603050405020304" pitchFamily="18" charset="0"/>
                <a:cs typeface="Times New Roman" panose="02020603050405020304" pitchFamily="18" charset="0"/>
              </a:rPr>
              <a:t>programs) to </a:t>
            </a:r>
            <a:r>
              <a:rPr lang="en-US" dirty="0">
                <a:latin typeface="Times New Roman" panose="02020603050405020304" pitchFamily="18" charset="0"/>
                <a:cs typeface="Times New Roman" panose="02020603050405020304" pitchFamily="18" charset="0"/>
              </a:rPr>
              <a:t>be executed. </a:t>
            </a:r>
            <a:endParaRPr lang="en-US"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tasks are activated or arrive at random times and </a:t>
            </a:r>
            <a:r>
              <a:rPr lang="en-US" dirty="0" smtClean="0">
                <a:latin typeface="Times New Roman" panose="02020603050405020304" pitchFamily="18" charset="0"/>
                <a:cs typeface="Times New Roman" panose="02020603050405020304" pitchFamily="18" charset="0"/>
              </a:rPr>
              <a:t>are queued </a:t>
            </a:r>
            <a:r>
              <a:rPr lang="en-US" dirty="0">
                <a:latin typeface="Times New Roman" panose="02020603050405020304" pitchFamily="18" charset="0"/>
                <a:cs typeface="Times New Roman" panose="02020603050405020304" pitchFamily="18" charset="0"/>
              </a:rPr>
              <a:t>in memory until they can be processed or "serviced" by the CPU on a </a:t>
            </a:r>
            <a:r>
              <a:rPr lang="en-US" b="1" dirty="0" smtClean="0">
                <a:latin typeface="Times New Roman" panose="02020603050405020304" pitchFamily="18" charset="0"/>
                <a:cs typeface="Times New Roman" panose="02020603050405020304" pitchFamily="18" charset="0"/>
              </a:rPr>
              <a:t>first come first-served </a:t>
            </a:r>
            <a:r>
              <a:rPr lang="en-US" dirty="0">
                <a:latin typeface="Times New Roman" panose="02020603050405020304" pitchFamily="18" charset="0"/>
                <a:cs typeface="Times New Roman" panose="02020603050405020304" pitchFamily="18" charset="0"/>
              </a:rPr>
              <a:t>basis. </a:t>
            </a:r>
            <a:endParaRPr lang="en-US"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key parameters of the model are the rate at </a:t>
            </a:r>
            <a:r>
              <a:rPr lang="en-US" dirty="0" smtClean="0">
                <a:latin typeface="Times New Roman" panose="02020603050405020304" pitchFamily="18" charset="0"/>
                <a:cs typeface="Times New Roman" panose="02020603050405020304" pitchFamily="18" charset="0"/>
              </a:rPr>
              <a:t>which tasks </a:t>
            </a:r>
            <a:r>
              <a:rPr lang="en-US" dirty="0">
                <a:latin typeface="Times New Roman" panose="02020603050405020304" pitchFamily="18" charset="0"/>
                <a:cs typeface="Times New Roman" panose="02020603050405020304" pitchFamily="18" charset="0"/>
              </a:rPr>
              <a:t>requiring service arrive and the rate at which the tasks are serviced, both </a:t>
            </a:r>
            <a:r>
              <a:rPr lang="en-US" dirty="0" smtClean="0">
                <a:latin typeface="Times New Roman" panose="02020603050405020304" pitchFamily="18" charset="0"/>
                <a:cs typeface="Times New Roman" panose="02020603050405020304" pitchFamily="18" charset="0"/>
              </a:rPr>
              <a:t>measured </a:t>
            </a:r>
            <a:r>
              <a:rPr lang="en-IN" dirty="0" smtClean="0">
                <a:latin typeface="Times New Roman" panose="02020603050405020304" pitchFamily="18" charset="0"/>
                <a:cs typeface="Times New Roman" panose="02020603050405020304" pitchFamily="18" charset="0"/>
              </a:rPr>
              <a:t>in </a:t>
            </a:r>
            <a:r>
              <a:rPr lang="en-IN" dirty="0">
                <a:latin typeface="Times New Roman" panose="02020603050405020304" pitchFamily="18" charset="0"/>
                <a:cs typeface="Times New Roman" panose="02020603050405020304" pitchFamily="18" charset="0"/>
              </a:rPr>
              <a:t>tasks/s.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67" y="5515241"/>
            <a:ext cx="6324851" cy="3312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32821" y="4971618"/>
            <a:ext cx="5221301" cy="477054"/>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pPr algn="just"/>
            <a:r>
              <a:rPr lang="en-US" b="1" dirty="0">
                <a:latin typeface="Times New Roman" panose="02020603050405020304" pitchFamily="18" charset="0"/>
                <a:cs typeface="Times New Roman" panose="02020603050405020304" pitchFamily="18" charset="0"/>
              </a:rPr>
              <a:t>Simple </a:t>
            </a:r>
            <a:r>
              <a:rPr lang="en-US" b="1" dirty="0" smtClean="0">
                <a:latin typeface="Times New Roman" panose="02020603050405020304" pitchFamily="18" charset="0"/>
                <a:cs typeface="Times New Roman" panose="02020603050405020304" pitchFamily="18" charset="0"/>
              </a:rPr>
              <a:t>queuing </a:t>
            </a:r>
            <a:r>
              <a:rPr lang="en-US" b="1" dirty="0">
                <a:latin typeface="Times New Roman" panose="02020603050405020304" pitchFamily="18" charset="0"/>
                <a:cs typeface="Times New Roman" panose="02020603050405020304" pitchFamily="18" charset="0"/>
              </a:rPr>
              <a:t>model of a computer</a:t>
            </a:r>
            <a:endParaRPr lang="en-IN" b="1" dirty="0">
              <a:latin typeface="Times New Roman" panose="02020603050405020304" pitchFamily="18" charset="0"/>
              <a:cs typeface="Times New Roman" panose="02020603050405020304" pitchFamily="18" charset="0"/>
            </a:endParaRPr>
          </a:p>
        </p:txBody>
      </p:sp>
      <p:sp>
        <p:nvSpPr>
          <p:cNvPr id="8" name="Rectangle 7"/>
          <p:cNvSpPr/>
          <p:nvPr/>
        </p:nvSpPr>
        <p:spPr>
          <a:xfrm>
            <a:off x="6626576" y="6548177"/>
            <a:ext cx="5750888" cy="14619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mean or average arrival and service rates are </a:t>
            </a:r>
            <a:r>
              <a:rPr lang="en-US" dirty="0" smtClean="0">
                <a:latin typeface="Times New Roman" panose="02020603050405020304" pitchFamily="18" charset="0"/>
                <a:cs typeface="Times New Roman" panose="02020603050405020304" pitchFamily="18" charset="0"/>
              </a:rPr>
              <a:t>conventionally denoted </a:t>
            </a:r>
            <a:r>
              <a:rPr lang="en-US" dirty="0">
                <a:latin typeface="Times New Roman" panose="02020603050405020304" pitchFamily="18" charset="0"/>
                <a:cs typeface="Times New Roman" panose="02020603050405020304" pitchFamily="18" charset="0"/>
              </a:rPr>
              <a:t>by </a:t>
            </a:r>
            <a:r>
              <a:rPr lang="el-GR" sz="3200" b="1" dirty="0" smtClean="0">
                <a:solidFill>
                  <a:srgbClr val="FF0000"/>
                </a:solidFill>
                <a:latin typeface="Times New Roman" panose="02020603050405020304" pitchFamily="18" charset="0"/>
                <a:cs typeface="Times New Roman" panose="02020603050405020304" pitchFamily="18" charset="0"/>
              </a:rPr>
              <a:t>λ</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(lambda) and </a:t>
            </a:r>
            <a:r>
              <a:rPr lang="el-GR" sz="3200" b="1" dirty="0" smtClean="0">
                <a:solidFill>
                  <a:srgbClr val="FF0000"/>
                </a:solidFill>
                <a:latin typeface="Times New Roman" panose="02020603050405020304" pitchFamily="18" charset="0"/>
                <a:cs typeface="Times New Roman" panose="02020603050405020304" pitchFamily="18" charset="0"/>
              </a:rPr>
              <a:t>μ</a:t>
            </a:r>
            <a:r>
              <a:rPr lang="en-US" dirty="0" smtClean="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(mu), respectively.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242245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Queuing Model:</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136104" y="1488232"/>
            <a:ext cx="2494594" cy="477054"/>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just"/>
            <a:r>
              <a:rPr lang="en-IN" b="1" dirty="0" smtClean="0">
                <a:latin typeface="Times New Roman" panose="02020603050405020304" pitchFamily="18" charset="0"/>
                <a:cs typeface="Times New Roman" panose="02020603050405020304" pitchFamily="18" charset="0"/>
              </a:rPr>
              <a:t>Mean Utilization</a:t>
            </a:r>
            <a:endParaRPr lang="en-IN" b="1" dirty="0">
              <a:latin typeface="Times New Roman" panose="02020603050405020304" pitchFamily="18" charset="0"/>
              <a:cs typeface="Times New Roman" panose="02020603050405020304" pitchFamily="18" charset="0"/>
            </a:endParaRPr>
          </a:p>
        </p:txBody>
      </p:sp>
      <p:sp>
        <p:nvSpPr>
          <p:cNvPr id="7" name="Rectangle 6"/>
          <p:cNvSpPr/>
          <p:nvPr/>
        </p:nvSpPr>
        <p:spPr>
          <a:xfrm>
            <a:off x="1158619" y="2208312"/>
            <a:ext cx="10935916"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symbol </a:t>
            </a:r>
            <a:r>
              <a:rPr lang="el-GR" b="1" dirty="0" smtClean="0">
                <a:solidFill>
                  <a:srgbClr val="0070C0"/>
                </a:solidFill>
                <a:latin typeface="Times New Roman" panose="02020603050405020304" pitchFamily="18" charset="0"/>
                <a:cs typeface="Times New Roman" panose="02020603050405020304" pitchFamily="18" charset="0"/>
              </a:rPr>
              <a:t>ρ</a:t>
            </a:r>
            <a:r>
              <a:rPr lang="en-US" b="1" dirty="0" smtClean="0">
                <a:solidFill>
                  <a:srgbClr val="0070C0"/>
                </a:solidFill>
                <a:latin typeface="Times New Roman" panose="02020603050405020304" pitchFamily="18" charset="0"/>
                <a:cs typeface="Times New Roman" panose="02020603050405020304" pitchFamily="18" charset="0"/>
              </a:rPr>
              <a:t> </a:t>
            </a:r>
            <a:r>
              <a:rPr lang="en-US" b="1" dirty="0">
                <a:solidFill>
                  <a:srgbClr val="0070C0"/>
                </a:solidFill>
                <a:latin typeface="Times New Roman" panose="02020603050405020304" pitchFamily="18" charset="0"/>
                <a:cs typeface="Times New Roman" panose="02020603050405020304" pitchFamily="18" charset="0"/>
              </a:rPr>
              <a:t>(rho)</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denotes </a:t>
            </a:r>
            <a:r>
              <a:rPr lang="el-GR" b="1" dirty="0" smtClean="0">
                <a:solidFill>
                  <a:srgbClr val="0070C0"/>
                </a:solidFill>
                <a:latin typeface="Times New Roman" panose="02020603050405020304" pitchFamily="18" charset="0"/>
                <a:cs typeface="Times New Roman" panose="02020603050405020304" pitchFamily="18" charset="0"/>
              </a:rPr>
              <a:t>λ</a:t>
            </a:r>
            <a:r>
              <a:rPr lang="en-US" b="1" dirty="0" smtClean="0">
                <a:solidFill>
                  <a:srgbClr val="0070C0"/>
                </a:solidFill>
                <a:latin typeface="Times New Roman" panose="02020603050405020304" pitchFamily="18" charset="0"/>
                <a:cs typeface="Times New Roman" panose="02020603050405020304" pitchFamily="18" charset="0"/>
              </a:rPr>
              <a:t>/</a:t>
            </a:r>
            <a:r>
              <a:rPr lang="el-GR" b="1" dirty="0" smtClean="0">
                <a:solidFill>
                  <a:srgbClr val="0070C0"/>
                </a:solidFill>
                <a:latin typeface="Times New Roman" panose="02020603050405020304" pitchFamily="18" charset="0"/>
                <a:cs typeface="Times New Roman" panose="02020603050405020304" pitchFamily="18" charset="0"/>
              </a:rPr>
              <a:t>μ</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represents the mean utilization of </a:t>
            </a:r>
            <a:r>
              <a:rPr lang="en-US" dirty="0" smtClean="0">
                <a:latin typeface="Times New Roman" panose="02020603050405020304" pitchFamily="18" charset="0"/>
                <a:cs typeface="Times New Roman" panose="02020603050405020304" pitchFamily="18" charset="0"/>
              </a:rPr>
              <a:t>the server</a:t>
            </a:r>
            <a:r>
              <a:rPr lang="en-US" dirty="0">
                <a:latin typeface="Times New Roman" panose="02020603050405020304" pitchFamily="18" charset="0"/>
                <a:cs typeface="Times New Roman" panose="02020603050405020304" pitchFamily="18" charset="0"/>
              </a:rPr>
              <a:t>, that is, the fraction of time it is busy, on average.</a:t>
            </a:r>
            <a:endParaRPr lang="en-IN" dirty="0">
              <a:latin typeface="Times New Roman" panose="02020603050405020304" pitchFamily="18" charset="0"/>
              <a:cs typeface="Times New Roman" panose="02020603050405020304" pitchFamily="18" charset="0"/>
            </a:endParaRPr>
          </a:p>
        </p:txBody>
      </p:sp>
      <p:sp>
        <p:nvSpPr>
          <p:cNvPr id="8" name="Rectangle 7"/>
          <p:cNvSpPr/>
          <p:nvPr/>
        </p:nvSpPr>
        <p:spPr>
          <a:xfrm>
            <a:off x="3200399" y="3432592"/>
            <a:ext cx="8894135" cy="12464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example, if an </a:t>
            </a:r>
            <a:r>
              <a:rPr lang="en-US" dirty="0" smtClean="0">
                <a:latin typeface="Times New Roman" panose="02020603050405020304" pitchFamily="18" charset="0"/>
                <a:cs typeface="Times New Roman" panose="02020603050405020304" pitchFamily="18" charset="0"/>
              </a:rPr>
              <a:t>average of </a:t>
            </a:r>
            <a:r>
              <a:rPr lang="en-US" dirty="0">
                <a:latin typeface="Times New Roman" panose="02020603050405020304" pitchFamily="18" charset="0"/>
                <a:cs typeface="Times New Roman" panose="02020603050405020304" pitchFamily="18" charset="0"/>
              </a:rPr>
              <a:t>two tasks arrive per second </a:t>
            </a:r>
            <a:r>
              <a:rPr lang="en-US" dirty="0" smtClean="0">
                <a:latin typeface="Times New Roman" panose="02020603050405020304" pitchFamily="18" charset="0"/>
                <a:cs typeface="Times New Roman" panose="02020603050405020304" pitchFamily="18" charset="0"/>
              </a:rPr>
              <a:t>(</a:t>
            </a:r>
            <a:r>
              <a:rPr lang="el-GR" dirty="0" smtClean="0">
                <a:latin typeface="Times New Roman" panose="02020603050405020304" pitchFamily="18" charset="0"/>
                <a:cs typeface="Times New Roman" panose="02020603050405020304" pitchFamily="18" charset="0"/>
              </a:rPr>
              <a:t>λ</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2) and the server can process them at an </a:t>
            </a:r>
            <a:r>
              <a:rPr lang="en-US" dirty="0" smtClean="0">
                <a:latin typeface="Times New Roman" panose="02020603050405020304" pitchFamily="18" charset="0"/>
                <a:cs typeface="Times New Roman" panose="02020603050405020304" pitchFamily="18" charset="0"/>
              </a:rPr>
              <a:t>average rate </a:t>
            </a:r>
            <a:r>
              <a:rPr lang="en-US" dirty="0">
                <a:latin typeface="Times New Roman" panose="02020603050405020304" pitchFamily="18" charset="0"/>
                <a:cs typeface="Times New Roman" panose="02020603050405020304" pitchFamily="18" charset="0"/>
              </a:rPr>
              <a:t>of eight tasks per second </a:t>
            </a:r>
            <a:r>
              <a:rPr lang="en-US" dirty="0" smtClean="0">
                <a:latin typeface="Times New Roman" panose="02020603050405020304" pitchFamily="18" charset="0"/>
                <a:cs typeface="Times New Roman" panose="02020603050405020304" pitchFamily="18" charset="0"/>
              </a:rPr>
              <a:t>(</a:t>
            </a:r>
            <a:r>
              <a:rPr lang="el-GR" dirty="0" smtClean="0">
                <a:latin typeface="Times New Roman" panose="02020603050405020304" pitchFamily="18" charset="0"/>
                <a:cs typeface="Times New Roman" panose="02020603050405020304" pitchFamily="18" charset="0"/>
              </a:rPr>
              <a:t>μ</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8), then</a:t>
            </a:r>
            <a:r>
              <a:rPr lang="en-US" b="1" dirty="0">
                <a:latin typeface="Times New Roman" panose="02020603050405020304" pitchFamily="18" charset="0"/>
                <a:cs typeface="Times New Roman" panose="02020603050405020304" pitchFamily="18" charset="0"/>
              </a:rPr>
              <a:t> </a:t>
            </a:r>
            <a:r>
              <a:rPr lang="el-GR" b="1" dirty="0" smtClean="0">
                <a:latin typeface="Times New Roman" panose="02020603050405020304" pitchFamily="18" charset="0"/>
                <a:cs typeface="Times New Roman" panose="02020603050405020304" pitchFamily="18" charset="0"/>
              </a:rPr>
              <a:t>ρ</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2/8 = 0.25</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0" name="Rectangle 9"/>
          <p:cNvSpPr/>
          <p:nvPr/>
        </p:nvSpPr>
        <p:spPr>
          <a:xfrm>
            <a:off x="92375" y="4872608"/>
            <a:ext cx="4292201" cy="477054"/>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just"/>
            <a:r>
              <a:rPr lang="en-IN" b="1" dirty="0" smtClean="0">
                <a:latin typeface="Times New Roman" panose="02020603050405020304" pitchFamily="18" charset="0"/>
                <a:cs typeface="Times New Roman" panose="02020603050405020304" pitchFamily="18" charset="0"/>
              </a:rPr>
              <a:t>Inter arrival </a:t>
            </a:r>
            <a:r>
              <a:rPr lang="en-IN" b="1" dirty="0">
                <a:latin typeface="Times New Roman" panose="02020603050405020304" pitchFamily="18" charset="0"/>
                <a:cs typeface="Times New Roman" panose="02020603050405020304" pitchFamily="18" charset="0"/>
              </a:rPr>
              <a:t>time distribution</a:t>
            </a:r>
          </a:p>
        </p:txBody>
      </p:sp>
      <p:sp>
        <p:nvSpPr>
          <p:cNvPr id="11" name="Rectangle 10"/>
          <p:cNvSpPr/>
          <p:nvPr/>
        </p:nvSpPr>
        <p:spPr>
          <a:xfrm>
            <a:off x="352128" y="5543614"/>
            <a:ext cx="12109647"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arrival of tasks at the system is a random process characterized by </a:t>
            </a:r>
            <a:r>
              <a:rPr lang="en-US" dirty="0" smtClean="0">
                <a:latin typeface="Times New Roman" panose="02020603050405020304" pitchFamily="18" charset="0"/>
                <a:cs typeface="Times New Roman" panose="02020603050405020304" pitchFamily="18" charset="0"/>
              </a:rPr>
              <a:t>the </a:t>
            </a:r>
            <a:r>
              <a:rPr lang="en-IN" b="1" dirty="0" smtClean="0">
                <a:latin typeface="Times New Roman" panose="02020603050405020304" pitchFamily="18" charset="0"/>
                <a:cs typeface="Times New Roman" panose="02020603050405020304" pitchFamily="18" charset="0"/>
              </a:rPr>
              <a:t>inter-arrival </a:t>
            </a:r>
            <a:r>
              <a:rPr lang="en-IN" b="1" dirty="0">
                <a:latin typeface="Times New Roman" panose="02020603050405020304" pitchFamily="18" charset="0"/>
                <a:cs typeface="Times New Roman" panose="02020603050405020304" pitchFamily="18" charset="0"/>
              </a:rPr>
              <a:t>time distribution</a:t>
            </a:r>
            <a:r>
              <a:rPr lang="en-IN" dirty="0">
                <a:latin typeface="Times New Roman" panose="02020603050405020304" pitchFamily="18" charset="0"/>
                <a:cs typeface="Times New Roman" panose="02020603050405020304" pitchFamily="18" charset="0"/>
              </a:rPr>
              <a:t> </a:t>
            </a:r>
            <a:r>
              <a:rPr lang="en-IN" b="1" dirty="0" err="1" smtClean="0">
                <a:latin typeface="Times New Roman" panose="02020603050405020304" pitchFamily="18" charset="0"/>
                <a:cs typeface="Times New Roman" panose="02020603050405020304" pitchFamily="18" charset="0"/>
              </a:rPr>
              <a:t>p</a:t>
            </a:r>
            <a:r>
              <a:rPr lang="en-IN" b="1" baseline="-25000" dirty="0" err="1" smtClean="0">
                <a:latin typeface="Times New Roman" panose="02020603050405020304" pitchFamily="18" charset="0"/>
                <a:cs typeface="Times New Roman" panose="02020603050405020304" pitchFamily="18" charset="0"/>
              </a:rPr>
              <a:t>I</a:t>
            </a:r>
            <a:r>
              <a:rPr lang="en-US" b="1" dirty="0" smtClean="0">
                <a:latin typeface="Times New Roman" panose="02020603050405020304" pitchFamily="18" charset="0"/>
                <a:cs typeface="Times New Roman" panose="02020603050405020304" pitchFamily="18" charset="0"/>
              </a:rPr>
              <a:t>(t) </a:t>
            </a:r>
            <a:r>
              <a:rPr lang="en-US" dirty="0">
                <a:latin typeface="Times New Roman" panose="02020603050405020304" pitchFamily="18" charset="0"/>
                <a:cs typeface="Times New Roman" panose="02020603050405020304" pitchFamily="18" charset="0"/>
              </a:rPr>
              <a:t>defined as the probability that at least one </a:t>
            </a:r>
            <a:r>
              <a:rPr lang="en-US" dirty="0" smtClean="0">
                <a:latin typeface="Times New Roman" panose="02020603050405020304" pitchFamily="18" charset="0"/>
                <a:cs typeface="Times New Roman" panose="02020603050405020304" pitchFamily="18" charset="0"/>
              </a:rPr>
              <a:t>task arrives </a:t>
            </a:r>
            <a:r>
              <a:rPr lang="en-US" dirty="0">
                <a:latin typeface="Times New Roman" panose="02020603050405020304" pitchFamily="18" charset="0"/>
                <a:cs typeface="Times New Roman" panose="02020603050405020304" pitchFamily="18" charset="0"/>
              </a:rPr>
              <a:t>during a period of length t.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M/M/l</a:t>
            </a:r>
            <a:r>
              <a:rPr lang="en-US" dirty="0">
                <a:latin typeface="Times New Roman" panose="02020603050405020304" pitchFamily="18" charset="0"/>
                <a:cs typeface="Times New Roman" panose="02020603050405020304" pitchFamily="18" charset="0"/>
              </a:rPr>
              <a:t> case assumes a Poisson arrival </a:t>
            </a:r>
            <a:r>
              <a:rPr lang="en-US" dirty="0" smtClean="0">
                <a:latin typeface="Times New Roman" panose="02020603050405020304" pitchFamily="18" charset="0"/>
                <a:cs typeface="Times New Roman" panose="02020603050405020304" pitchFamily="18" charset="0"/>
              </a:rPr>
              <a:t>process named </a:t>
            </a:r>
            <a:r>
              <a:rPr lang="en-US" dirty="0">
                <a:latin typeface="Times New Roman" panose="02020603050405020304" pitchFamily="18" charset="0"/>
                <a:cs typeface="Times New Roman" panose="02020603050405020304" pitchFamily="18" charset="0"/>
              </a:rPr>
              <a:t>after the French mathematician Simeon-Denis Poisson (</a:t>
            </a:r>
            <a:r>
              <a:rPr lang="en-US" dirty="0" smtClean="0">
                <a:latin typeface="Times New Roman" panose="02020603050405020304" pitchFamily="18" charset="0"/>
                <a:cs typeface="Times New Roman" panose="02020603050405020304" pitchFamily="18" charset="0"/>
              </a:rPr>
              <a:t>1781-1840) for </a:t>
            </a:r>
            <a:r>
              <a:rPr lang="en-US" dirty="0">
                <a:latin typeface="Times New Roman" panose="02020603050405020304" pitchFamily="18" charset="0"/>
                <a:cs typeface="Times New Roman" panose="02020603050405020304" pitchFamily="18" charset="0"/>
              </a:rPr>
              <a:t>which the probability distribution is</a:t>
            </a:r>
            <a:endParaRPr lang="en-IN"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6624" y="7680920"/>
            <a:ext cx="2609850" cy="733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576263" y="8547338"/>
            <a:ext cx="10009113" cy="86177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exponential distribution has </a:t>
            </a:r>
            <a:r>
              <a:rPr lang="en-US" dirty="0" err="1" smtClean="0">
                <a:latin typeface="Times New Roman" panose="02020603050405020304" pitchFamily="18" charset="0"/>
                <a:cs typeface="Times New Roman" panose="02020603050405020304" pitchFamily="18" charset="0"/>
              </a:rPr>
              <a:t>px</a:t>
            </a:r>
            <a:r>
              <a:rPr lang="en-IN" dirty="0" smtClean="0">
                <a:latin typeface="Times New Roman" panose="02020603050405020304" pitchFamily="18" charset="0"/>
                <a:cs typeface="Times New Roman" panose="02020603050405020304" pitchFamily="18" charset="0"/>
              </a:rPr>
              <a:t>(t</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=0 when </a:t>
            </a:r>
            <a:r>
              <a:rPr lang="en-IN" dirty="0">
                <a:latin typeface="Times New Roman" panose="02020603050405020304" pitchFamily="18" charset="0"/>
                <a:cs typeface="Times New Roman" panose="02020603050405020304" pitchFamily="18" charset="0"/>
              </a:rPr>
              <a:t>t = 0. </a:t>
            </a:r>
            <a:endParaRPr lang="en-IN"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As </a:t>
            </a:r>
            <a:r>
              <a:rPr lang="en-IN" dirty="0">
                <a:latin typeface="Times New Roman" panose="02020603050405020304" pitchFamily="18" charset="0"/>
                <a:cs typeface="Times New Roman" panose="02020603050405020304" pitchFamily="18" charset="0"/>
              </a:rPr>
              <a:t>t increases, </a:t>
            </a:r>
            <a:r>
              <a:rPr lang="en-IN" dirty="0" err="1" smtClean="0">
                <a:latin typeface="Times New Roman" panose="02020603050405020304" pitchFamily="18" charset="0"/>
                <a:cs typeface="Times New Roman" panose="02020603050405020304" pitchFamily="18" charset="0"/>
              </a:rPr>
              <a:t>px</a:t>
            </a:r>
            <a:r>
              <a:rPr lang="en-IN" dirty="0" smtClean="0">
                <a:latin typeface="Times New Roman" panose="02020603050405020304" pitchFamily="18" charset="0"/>
                <a:cs typeface="Times New Roman" panose="02020603050405020304" pitchFamily="18" charset="0"/>
              </a:rPr>
              <a:t>(t</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increases </a:t>
            </a:r>
            <a:r>
              <a:rPr lang="en-US" dirty="0" smtClean="0">
                <a:latin typeface="Times New Roman" panose="02020603050405020304" pitchFamily="18" charset="0"/>
                <a:cs typeface="Times New Roman" panose="02020603050405020304" pitchFamily="18" charset="0"/>
              </a:rPr>
              <a:t>steadily </a:t>
            </a:r>
            <a:r>
              <a:rPr lang="en-US" dirty="0">
                <a:latin typeface="Times New Roman" panose="02020603050405020304" pitchFamily="18" charset="0"/>
                <a:cs typeface="Times New Roman" panose="02020603050405020304" pitchFamily="18" charset="0"/>
              </a:rPr>
              <a:t>toward 1 at a rate determined by </a:t>
            </a:r>
            <a:r>
              <a:rPr lang="el-GR" dirty="0">
                <a:latin typeface="Times New Roman" panose="02020603050405020304" pitchFamily="18" charset="0"/>
                <a:cs typeface="Times New Roman" panose="02020603050405020304" pitchFamily="18" charset="0"/>
              </a:rPr>
              <a:t>λ</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242245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Queuing Model:</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928192" y="1777425"/>
            <a:ext cx="10935916" cy="12464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Let </a:t>
            </a:r>
            <a:r>
              <a:rPr lang="en-US" b="1" dirty="0" err="1" smtClean="0">
                <a:latin typeface="Times New Roman" panose="02020603050405020304" pitchFamily="18" charset="0"/>
                <a:cs typeface="Times New Roman" panose="02020603050405020304" pitchFamily="18" charset="0"/>
              </a:rPr>
              <a:t>p</a:t>
            </a:r>
            <a:r>
              <a:rPr lang="en-US" b="1" baseline="-25000" dirty="0" err="1" smtClean="0">
                <a:latin typeface="Times New Roman" panose="02020603050405020304" pitchFamily="18" charset="0"/>
                <a:cs typeface="Times New Roman" panose="02020603050405020304" pitchFamily="18" charset="0"/>
              </a:rPr>
              <a:t>s</a:t>
            </a:r>
            <a:r>
              <a:rPr lang="en-US" b="1" dirty="0" smtClean="0">
                <a:latin typeface="Times New Roman" panose="02020603050405020304" pitchFamily="18" charset="0"/>
                <a:cs typeface="Times New Roman" panose="02020603050405020304" pitchFamily="18" charset="0"/>
              </a:rPr>
              <a:t>(t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be the </a:t>
            </a:r>
            <a:r>
              <a:rPr lang="en-US" b="1" dirty="0">
                <a:latin typeface="Times New Roman" panose="02020603050405020304" pitchFamily="18" charset="0"/>
                <a:cs typeface="Times New Roman" panose="02020603050405020304" pitchFamily="18" charset="0"/>
              </a:rPr>
              <a:t>probability that the </a:t>
            </a:r>
            <a:r>
              <a:rPr lang="en-US" b="1" dirty="0" smtClean="0">
                <a:latin typeface="Times New Roman" panose="02020603050405020304" pitchFamily="18" charset="0"/>
                <a:cs typeface="Times New Roman" panose="02020603050405020304" pitchFamily="18" charset="0"/>
              </a:rPr>
              <a:t>service </a:t>
            </a:r>
            <a:r>
              <a:rPr lang="en-US" dirty="0" smtClean="0">
                <a:latin typeface="Times New Roman" panose="02020603050405020304" pitchFamily="18" charset="0"/>
                <a:cs typeface="Times New Roman" panose="02020603050405020304" pitchFamily="18" charset="0"/>
              </a:rPr>
              <a:t>required </a:t>
            </a:r>
            <a:r>
              <a:rPr lang="en-US" dirty="0">
                <a:latin typeface="Times New Roman" panose="02020603050405020304" pitchFamily="18" charset="0"/>
                <a:cs typeface="Times New Roman" panose="02020603050405020304" pitchFamily="18" charset="0"/>
              </a:rPr>
              <a:t>by a task is completed by the CPU in time t or less after its </a:t>
            </a:r>
            <a:r>
              <a:rPr lang="en-US" dirty="0" smtClean="0">
                <a:latin typeface="Times New Roman" panose="02020603050405020304" pitchFamily="18" charset="0"/>
                <a:cs typeface="Times New Roman" panose="02020603050405020304" pitchFamily="18" charset="0"/>
              </a:rPr>
              <a:t>removal from </a:t>
            </a:r>
            <a:r>
              <a:rPr lang="en-US" dirty="0">
                <a:latin typeface="Times New Roman" panose="02020603050405020304" pitchFamily="18" charset="0"/>
                <a:cs typeface="Times New Roman" panose="02020603050405020304" pitchFamily="18" charset="0"/>
              </a:rPr>
              <a:t>the queue.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Then </a:t>
            </a:r>
            <a:r>
              <a:rPr lang="en-US" dirty="0">
                <a:latin typeface="Times New Roman" panose="02020603050405020304" pitchFamily="18" charset="0"/>
                <a:cs typeface="Times New Roman" panose="02020603050405020304" pitchFamily="18" charset="0"/>
              </a:rPr>
              <a:t>the service process is characterized by</a:t>
            </a:r>
            <a:endParaRPr lang="en-IN"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4577" y="3288432"/>
            <a:ext cx="3168352" cy="10275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775" y="1488232"/>
            <a:ext cx="11868759" cy="86177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Various performance parameters can characterize the steady-state </a:t>
            </a:r>
            <a:r>
              <a:rPr lang="en-US" dirty="0" smtClean="0">
                <a:latin typeface="Times New Roman" panose="02020603050405020304" pitchFamily="18" charset="0"/>
                <a:cs typeface="Times New Roman" panose="02020603050405020304" pitchFamily="18" charset="0"/>
              </a:rPr>
              <a:t>performance of </a:t>
            </a:r>
            <a:r>
              <a:rPr lang="en-US" dirty="0">
                <a:latin typeface="Times New Roman" panose="02020603050405020304" pitchFamily="18" charset="0"/>
                <a:cs typeface="Times New Roman" panose="02020603050405020304" pitchFamily="18" charset="0"/>
              </a:rPr>
              <a:t>the single-server </a:t>
            </a:r>
            <a:r>
              <a:rPr lang="en-US" dirty="0" smtClean="0">
                <a:latin typeface="Times New Roman" panose="02020603050405020304" pitchFamily="18" charset="0"/>
                <a:cs typeface="Times New Roman" panose="02020603050405020304" pitchFamily="18" charset="0"/>
              </a:rPr>
              <a:t>queuing </a:t>
            </a:r>
            <a:r>
              <a:rPr lang="en-US" dirty="0">
                <a:latin typeface="Times New Roman" panose="02020603050405020304" pitchFamily="18" charset="0"/>
                <a:cs typeface="Times New Roman" panose="02020603050405020304" pitchFamily="18" charset="0"/>
              </a:rPr>
              <a:t>system under the foregoing assumptions.</a:t>
            </a:r>
            <a:endParaRPr lang="en-IN" dirty="0">
              <a:latin typeface="Times New Roman" panose="02020603050405020304" pitchFamily="18" charset="0"/>
              <a:cs typeface="Times New Roman" panose="02020603050405020304" pitchFamily="18" charset="0"/>
            </a:endParaRPr>
          </a:p>
        </p:txBody>
      </p:sp>
      <p:sp>
        <p:nvSpPr>
          <p:cNvPr id="5" name="Rectangle 4"/>
          <p:cNvSpPr/>
          <p:nvPr/>
        </p:nvSpPr>
        <p:spPr>
          <a:xfrm>
            <a:off x="928193" y="2434130"/>
            <a:ext cx="11166342" cy="4770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buFont typeface="+mj-lt"/>
              <a:buAutoNum type="arabicPeriod"/>
            </a:pPr>
            <a:r>
              <a:rPr lang="en-US" dirty="0">
                <a:latin typeface="Times New Roman" panose="02020603050405020304" pitchFamily="18" charset="0"/>
                <a:cs typeface="Times New Roman" panose="02020603050405020304" pitchFamily="18" charset="0"/>
              </a:rPr>
              <a:t>The utilization </a:t>
            </a:r>
            <a:r>
              <a:rPr lang="el-GR" b="1" dirty="0">
                <a:solidFill>
                  <a:srgbClr val="0070C0"/>
                </a:solidFill>
                <a:latin typeface="Times New Roman" panose="02020603050405020304" pitchFamily="18" charset="0"/>
                <a:cs typeface="Times New Roman" panose="02020603050405020304" pitchFamily="18" charset="0"/>
              </a:rPr>
              <a:t>ρ</a:t>
            </a:r>
            <a:r>
              <a:rPr lang="en-US" dirty="0" smtClean="0">
                <a:latin typeface="Times New Roman" panose="02020603050405020304" pitchFamily="18" charset="0"/>
                <a:cs typeface="Times New Roman" panose="02020603050405020304" pitchFamily="18" charset="0"/>
              </a:rPr>
              <a:t> </a:t>
            </a:r>
            <a:r>
              <a:rPr lang="en-US" dirty="0">
                <a:solidFill>
                  <a:srgbClr val="0070C0"/>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l-GR" b="1" dirty="0">
                <a:solidFill>
                  <a:srgbClr val="0070C0"/>
                </a:solidFill>
                <a:latin typeface="Times New Roman" panose="02020603050405020304" pitchFamily="18" charset="0"/>
                <a:cs typeface="Times New Roman" panose="02020603050405020304" pitchFamily="18" charset="0"/>
              </a:rPr>
              <a:t>λ</a:t>
            </a:r>
            <a:r>
              <a:rPr lang="en-US" b="1" dirty="0">
                <a:solidFill>
                  <a:srgbClr val="0070C0"/>
                </a:solidFill>
                <a:latin typeface="Times New Roman" panose="02020603050405020304" pitchFamily="18" charset="0"/>
                <a:cs typeface="Times New Roman" panose="02020603050405020304" pitchFamily="18" charset="0"/>
              </a:rPr>
              <a:t>/</a:t>
            </a:r>
            <a:r>
              <a:rPr lang="el-GR" b="1" dirty="0">
                <a:solidFill>
                  <a:srgbClr val="0070C0"/>
                </a:solidFill>
                <a:latin typeface="Times New Roman" panose="02020603050405020304" pitchFamily="18" charset="0"/>
                <a:cs typeface="Times New Roman" panose="02020603050405020304" pitchFamily="18" charset="0"/>
              </a:rPr>
              <a:t>μ</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 the server, that is, the average fraction of time it </a:t>
            </a:r>
            <a:r>
              <a:rPr lang="en-US" dirty="0" smtClean="0">
                <a:latin typeface="Times New Roman" panose="02020603050405020304" pitchFamily="18" charset="0"/>
                <a:cs typeface="Times New Roman" panose="02020603050405020304" pitchFamily="18" charset="0"/>
              </a:rPr>
              <a:t>is </a:t>
            </a:r>
            <a:r>
              <a:rPr lang="en-IN" dirty="0" smtClean="0">
                <a:latin typeface="Times New Roman" panose="02020603050405020304" pitchFamily="18" charset="0"/>
                <a:cs typeface="Times New Roman" panose="02020603050405020304" pitchFamily="18" charset="0"/>
              </a:rPr>
              <a:t>busy</a:t>
            </a:r>
            <a:r>
              <a:rPr lang="en-IN" dirty="0">
                <a:latin typeface="Times New Roman" panose="02020603050405020304" pitchFamily="18" charset="0"/>
                <a:cs typeface="Times New Roman" panose="02020603050405020304" pitchFamily="18" charset="0"/>
              </a:rPr>
              <a:t>.</a:t>
            </a:r>
          </a:p>
        </p:txBody>
      </p:sp>
      <p:sp>
        <p:nvSpPr>
          <p:cNvPr id="6" name="Rectangle 5"/>
          <p:cNvSpPr/>
          <p:nvPr/>
        </p:nvSpPr>
        <p:spPr>
          <a:xfrm>
            <a:off x="928193" y="3082202"/>
            <a:ext cx="11166342" cy="12464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mj-lt"/>
              <a:buAutoNum type="arabicPeriod" startAt="2"/>
            </a:pPr>
            <a:r>
              <a:rPr lang="en-US" dirty="0">
                <a:latin typeface="Times New Roman" panose="02020603050405020304" pitchFamily="18" charset="0"/>
                <a:cs typeface="Times New Roman" panose="02020603050405020304" pitchFamily="18" charset="0"/>
              </a:rPr>
              <a:t>The average number of tasks queued in the system, including tasks waiting </a:t>
            </a:r>
            <a:r>
              <a:rPr lang="en-US" dirty="0" smtClean="0">
                <a:latin typeface="Times New Roman" panose="02020603050405020304" pitchFamily="18" charset="0"/>
                <a:cs typeface="Times New Roman" panose="02020603050405020304" pitchFamily="18" charset="0"/>
              </a:rPr>
              <a:t>for service </a:t>
            </a:r>
            <a:r>
              <a:rPr lang="en-US" dirty="0">
                <a:latin typeface="Times New Roman" panose="02020603050405020304" pitchFamily="18" charset="0"/>
                <a:cs typeface="Times New Roman" panose="02020603050405020304" pitchFamily="18" charset="0"/>
              </a:rPr>
              <a:t>and those actually being served. The parameter is called the </a:t>
            </a:r>
            <a:r>
              <a:rPr lang="en-US" b="1" dirty="0">
                <a:latin typeface="Times New Roman" panose="02020603050405020304" pitchFamily="18" charset="0"/>
                <a:cs typeface="Times New Roman" panose="02020603050405020304" pitchFamily="18" charset="0"/>
              </a:rPr>
              <a:t>mean </a:t>
            </a:r>
            <a:r>
              <a:rPr lang="en-US" b="1" dirty="0" smtClean="0">
                <a:latin typeface="Times New Roman" panose="02020603050405020304" pitchFamily="18" charset="0"/>
                <a:cs typeface="Times New Roman" panose="02020603050405020304" pitchFamily="18" charset="0"/>
              </a:rPr>
              <a:t>queue length</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is denoted by </a:t>
            </a:r>
            <a:r>
              <a:rPr lang="en-US" dirty="0" err="1" smtClean="0">
                <a:latin typeface="Times New Roman" panose="02020603050405020304" pitchFamily="18" charset="0"/>
                <a:cs typeface="Times New Roman" panose="02020603050405020304" pitchFamily="18" charset="0"/>
              </a:rPr>
              <a:t>l</a:t>
            </a:r>
            <a:r>
              <a:rPr lang="en-US" baseline="-25000" dirty="0" err="1" smtClean="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0125" y="4410116"/>
            <a:ext cx="2555184" cy="7038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9" name="Rectangle 8"/>
          <p:cNvSpPr/>
          <p:nvPr/>
        </p:nvSpPr>
        <p:spPr>
          <a:xfrm>
            <a:off x="13819" y="840160"/>
            <a:ext cx="242245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Queuing Model:</a:t>
            </a:r>
            <a:endParaRPr lang="en-US" b="1" dirty="0">
              <a:latin typeface="Times New Roman" panose="02020603050405020304" pitchFamily="18" charset="0"/>
              <a:cs typeface="Times New Roman" panose="02020603050405020304" pitchFamily="18" charset="0"/>
            </a:endParaRPr>
          </a:p>
        </p:txBody>
      </p:sp>
      <p:sp>
        <p:nvSpPr>
          <p:cNvPr id="10" name="Rectangle 9"/>
          <p:cNvSpPr/>
          <p:nvPr/>
        </p:nvSpPr>
        <p:spPr>
          <a:xfrm>
            <a:off x="968492" y="5201611"/>
            <a:ext cx="11126042"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buFont typeface="+mj-lt"/>
              <a:buAutoNum type="arabicPeriod" startAt="3"/>
            </a:pPr>
            <a:r>
              <a:rPr lang="en-US" dirty="0">
                <a:latin typeface="Times New Roman" panose="02020603050405020304" pitchFamily="18" charset="0"/>
                <a:cs typeface="Times New Roman" panose="02020603050405020304" pitchFamily="18" charset="0"/>
              </a:rPr>
              <a:t>The average time that arriving tasks spend in the system, both waiting for </a:t>
            </a:r>
            <a:r>
              <a:rPr lang="en-US" dirty="0" smtClean="0">
                <a:latin typeface="Times New Roman" panose="02020603050405020304" pitchFamily="18" charset="0"/>
                <a:cs typeface="Times New Roman" panose="02020603050405020304" pitchFamily="18" charset="0"/>
              </a:rPr>
              <a:t>service and </a:t>
            </a:r>
            <a:r>
              <a:rPr lang="en-US" dirty="0">
                <a:latin typeface="Times New Roman" panose="02020603050405020304" pitchFamily="18" charset="0"/>
                <a:cs typeface="Times New Roman" panose="02020603050405020304" pitchFamily="18" charset="0"/>
              </a:rPr>
              <a:t>being served, which is called the mean waiting time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Q</a:t>
            </a:r>
            <a:endParaRPr lang="en-IN" baseline="-25000"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2905" y="6163129"/>
            <a:ext cx="9947342" cy="216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6774" y="8468550"/>
            <a:ext cx="2779604" cy="10125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242245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Queuing Model:</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1000200" y="1416224"/>
            <a:ext cx="10585176" cy="86177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Previous Equation  </a:t>
            </a:r>
            <a:r>
              <a:rPr lang="en-US" dirty="0">
                <a:latin typeface="Times New Roman" panose="02020603050405020304" pitchFamily="18" charset="0"/>
                <a:cs typeface="Times New Roman" panose="02020603050405020304" pitchFamily="18" charset="0"/>
              </a:rPr>
              <a:t>is called Little's equation. It is valid for all types of </a:t>
            </a:r>
            <a:r>
              <a:rPr lang="en-US" dirty="0" smtClean="0">
                <a:latin typeface="Times New Roman" panose="02020603050405020304" pitchFamily="18" charset="0"/>
                <a:cs typeface="Times New Roman" panose="02020603050405020304" pitchFamily="18" charset="0"/>
              </a:rPr>
              <a:t>queuing systems, not </a:t>
            </a:r>
            <a:r>
              <a:rPr lang="en-US" dirty="0">
                <a:latin typeface="Times New Roman" panose="02020603050405020304" pitchFamily="18" charset="0"/>
                <a:cs typeface="Times New Roman" panose="02020603050405020304" pitchFamily="18" charset="0"/>
              </a:rPr>
              <a:t>just the M/M/l model. Combining </a:t>
            </a:r>
            <a:r>
              <a:rPr lang="en-US" dirty="0" smtClean="0">
                <a:latin typeface="Times New Roman" panose="02020603050405020304" pitchFamily="18" charset="0"/>
                <a:cs typeface="Times New Roman" panose="02020603050405020304" pitchFamily="18" charset="0"/>
              </a:rPr>
              <a:t>them, </a:t>
            </a:r>
            <a:r>
              <a:rPr lang="en-US" dirty="0">
                <a:latin typeface="Times New Roman" panose="02020603050405020304" pitchFamily="18" charset="0"/>
                <a:cs typeface="Times New Roman" panose="02020603050405020304" pitchFamily="18" charset="0"/>
              </a:rPr>
              <a:t>we get</a:t>
            </a:r>
            <a:endParaRPr lang="en-IN"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0560" y="2424336"/>
            <a:ext cx="3096344" cy="864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2248" y="6744816"/>
            <a:ext cx="4433064" cy="1517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5854" y="6769736"/>
            <a:ext cx="4799562" cy="14928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1210" y="8619678"/>
            <a:ext cx="88201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6104" y="3671406"/>
            <a:ext cx="12457384" cy="27853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quantities </a:t>
            </a:r>
            <a:r>
              <a:rPr lang="en-US" dirty="0" err="1" smtClean="0">
                <a:latin typeface="Times New Roman" panose="02020603050405020304" pitchFamily="18" charset="0"/>
                <a:cs typeface="Times New Roman" panose="02020603050405020304" pitchFamily="18" charset="0"/>
              </a:rPr>
              <a:t>l</a:t>
            </a:r>
            <a:r>
              <a:rPr lang="en-US" baseline="-25000" dirty="0" err="1" smtClean="0">
                <a:latin typeface="Times New Roman" panose="02020603050405020304" pitchFamily="18" charset="0"/>
                <a:cs typeface="Times New Roman" panose="02020603050405020304" pitchFamily="18" charset="0"/>
              </a:rPr>
              <a:t>Q</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refer to tasks that are either waiting for access to </a:t>
            </a:r>
            <a:r>
              <a:rPr lang="en-US" dirty="0" smtClean="0">
                <a:latin typeface="Times New Roman" panose="02020603050405020304" pitchFamily="18" charset="0"/>
                <a:cs typeface="Times New Roman" panose="02020603050405020304" pitchFamily="18" charset="0"/>
              </a:rPr>
              <a:t>the server </a:t>
            </a:r>
            <a:r>
              <a:rPr lang="en-US" dirty="0">
                <a:latin typeface="Times New Roman" panose="02020603050405020304" pitchFamily="18" charset="0"/>
                <a:cs typeface="Times New Roman" panose="02020603050405020304" pitchFamily="18" charset="0"/>
              </a:rPr>
              <a:t>or are actually being served.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mean number of tasks waiting in </a:t>
            </a:r>
            <a:r>
              <a:rPr lang="en-US" dirty="0" smtClean="0">
                <a:latin typeface="Times New Roman" panose="02020603050405020304" pitchFamily="18" charset="0"/>
                <a:cs typeface="Times New Roman" panose="02020603050405020304" pitchFamily="18" charset="0"/>
              </a:rPr>
              <a:t>the queue </a:t>
            </a:r>
            <a:r>
              <a:rPr lang="en-US" dirty="0">
                <a:latin typeface="Times New Roman" panose="02020603050405020304" pitchFamily="18" charset="0"/>
                <a:cs typeface="Times New Roman" panose="02020603050405020304" pitchFamily="18" charset="0"/>
              </a:rPr>
              <a:t>excluding those being served is denoted by </a:t>
            </a:r>
            <a:r>
              <a:rPr lang="en-US" dirty="0" err="1" smtClean="0">
                <a:latin typeface="Times New Roman" panose="02020603050405020304" pitchFamily="18" charset="0"/>
                <a:cs typeface="Times New Roman" panose="02020603050405020304" pitchFamily="18" charset="0"/>
              </a:rPr>
              <a:t>l</a:t>
            </a:r>
            <a:r>
              <a:rPr lang="en-US" baseline="-25000" dirty="0" err="1" smtClean="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 while </a:t>
            </a:r>
            <a:r>
              <a:rPr lang="en-US" dirty="0" err="1" smtClean="0">
                <a:latin typeface="Times New Roman" panose="02020603050405020304" pitchFamily="18" charset="0"/>
                <a:cs typeface="Times New Roman" panose="02020603050405020304" pitchFamily="18" charset="0"/>
              </a:rPr>
              <a:t>t</a:t>
            </a:r>
            <a:r>
              <a:rPr lang="en-US" baseline="-25000" dirty="0" err="1" smtClean="0">
                <a:latin typeface="Times New Roman" panose="02020603050405020304" pitchFamily="18" charset="0"/>
                <a:cs typeface="Times New Roman" panose="02020603050405020304" pitchFamily="18" charset="0"/>
              </a:rPr>
              <a:t>w</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denotes the </a:t>
            </a:r>
            <a:r>
              <a:rPr lang="en-US" dirty="0" smtClean="0">
                <a:latin typeface="Times New Roman" panose="02020603050405020304" pitchFamily="18" charset="0"/>
                <a:cs typeface="Times New Roman" panose="02020603050405020304" pitchFamily="18" charset="0"/>
              </a:rPr>
              <a:t>mean time </a:t>
            </a:r>
            <a:r>
              <a:rPr lang="en-US" dirty="0">
                <a:latin typeface="Times New Roman" panose="02020603050405020304" pitchFamily="18" charset="0"/>
                <a:cs typeface="Times New Roman" panose="02020603050405020304" pitchFamily="18" charset="0"/>
              </a:rPr>
              <a:t>spent waiting in the queue, excluding service time. (The subscript W </a:t>
            </a:r>
            <a:r>
              <a:rPr lang="en-US" dirty="0" smtClean="0">
                <a:latin typeface="Times New Roman" panose="02020603050405020304" pitchFamily="18" charset="0"/>
                <a:cs typeface="Times New Roman" panose="02020603050405020304" pitchFamily="18" charset="0"/>
              </a:rPr>
              <a:t>stands for </a:t>
            </a:r>
            <a:r>
              <a:rPr lang="en-US" dirty="0">
                <a:latin typeface="Times New Roman" panose="02020603050405020304" pitchFamily="18" charset="0"/>
                <a:cs typeface="Times New Roman" panose="02020603050405020304" pitchFamily="18" charset="0"/>
              </a:rPr>
              <a:t>"waiting</a:t>
            </a:r>
            <a:r>
              <a:rPr lang="en-US"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mean utilization of the server in an M/M/l system, that is, </a:t>
            </a:r>
            <a:r>
              <a:rPr lang="en-US" dirty="0" smtClean="0">
                <a:latin typeface="Times New Roman" panose="02020603050405020304" pitchFamily="18" charset="0"/>
                <a:cs typeface="Times New Roman" panose="02020603050405020304" pitchFamily="18" charset="0"/>
              </a:rPr>
              <a:t>the mean </a:t>
            </a:r>
            <a:r>
              <a:rPr lang="en-US" dirty="0">
                <a:latin typeface="Times New Roman" panose="02020603050405020304" pitchFamily="18" charset="0"/>
                <a:cs typeface="Times New Roman" panose="02020603050405020304" pitchFamily="18" charset="0"/>
              </a:rPr>
              <a:t>number of tasks being serviced, </a:t>
            </a:r>
            <a:r>
              <a:rPr lang="en-US" dirty="0" smtClean="0">
                <a:latin typeface="Times New Roman" panose="02020603050405020304" pitchFamily="18" charset="0"/>
                <a:cs typeface="Times New Roman" panose="02020603050405020304" pitchFamily="18" charset="0"/>
              </a:rPr>
              <a:t>is </a:t>
            </a:r>
            <a:r>
              <a:rPr lang="el-GR" b="1" dirty="0">
                <a:solidFill>
                  <a:srgbClr val="0070C0"/>
                </a:solidFill>
                <a:latin typeface="Times New Roman" panose="02020603050405020304" pitchFamily="18" charset="0"/>
                <a:cs typeface="Times New Roman" panose="02020603050405020304" pitchFamily="18" charset="0"/>
              </a:rPr>
              <a:t>λ</a:t>
            </a:r>
            <a:r>
              <a:rPr lang="en-US" b="1" dirty="0">
                <a:solidFill>
                  <a:srgbClr val="0070C0"/>
                </a:solidFill>
                <a:latin typeface="Times New Roman" panose="02020603050405020304" pitchFamily="18" charset="0"/>
                <a:cs typeface="Times New Roman" panose="02020603050405020304" pitchFamily="18" charset="0"/>
              </a:rPr>
              <a:t>/</a:t>
            </a:r>
            <a:r>
              <a:rPr lang="el-GR" b="1" dirty="0">
                <a:solidFill>
                  <a:srgbClr val="0070C0"/>
                </a:solidFill>
                <a:latin typeface="Times New Roman" panose="02020603050405020304" pitchFamily="18" charset="0"/>
                <a:cs typeface="Times New Roman" panose="02020603050405020304" pitchFamily="18" charset="0"/>
              </a:rPr>
              <a:t>μ</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hence subtracting this from </a:t>
            </a:r>
            <a:r>
              <a:rPr lang="en-US" dirty="0" err="1" smtClean="0">
                <a:latin typeface="Times New Roman" panose="02020603050405020304" pitchFamily="18" charset="0"/>
                <a:cs typeface="Times New Roman" panose="02020603050405020304" pitchFamily="18" charset="0"/>
              </a:rPr>
              <a:t>l</a:t>
            </a:r>
            <a:r>
              <a:rPr lang="en-US" baseline="-25000" dirty="0" err="1" smtClean="0">
                <a:latin typeface="Times New Roman" panose="02020603050405020304" pitchFamily="18" charset="0"/>
                <a:cs typeface="Times New Roman" panose="02020603050405020304" pitchFamily="18" charset="0"/>
              </a:rPr>
              <a:t>Q</a:t>
            </a:r>
            <a:r>
              <a:rPr lang="en-US" baseline="-25000"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yields </a:t>
            </a:r>
            <a:r>
              <a:rPr lang="en-IN" dirty="0" err="1" smtClean="0">
                <a:latin typeface="Times New Roman" panose="02020603050405020304" pitchFamily="18" charset="0"/>
                <a:cs typeface="Times New Roman" panose="02020603050405020304" pitchFamily="18" charset="0"/>
              </a:rPr>
              <a:t>l</a:t>
            </a:r>
            <a:r>
              <a:rPr lang="en-IN" baseline="-25000" dirty="0" err="1" smtClean="0">
                <a:latin typeface="Times New Roman" panose="02020603050405020304" pitchFamily="18" charset="0"/>
                <a:cs typeface="Times New Roman" panose="02020603050405020304" pitchFamily="18" charset="0"/>
              </a:rPr>
              <a:t>w</a:t>
            </a:r>
            <a:r>
              <a:rPr lang="en-IN"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2422458"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Queuing Model:</a:t>
            </a:r>
            <a:endParaRPr lang="en-US" b="1" dirty="0">
              <a:latin typeface="Times New Roman" panose="02020603050405020304" pitchFamily="18" charset="0"/>
              <a:cs typeface="Times New Roman" panose="02020603050405020304" pitchFamily="18" charset="0"/>
            </a:endParaRPr>
          </a:p>
        </p:txBody>
      </p:sp>
      <p:sp>
        <p:nvSpPr>
          <p:cNvPr id="2" name="Rectangle 1"/>
          <p:cNvSpPr/>
          <p:nvPr/>
        </p:nvSpPr>
        <p:spPr>
          <a:xfrm>
            <a:off x="280120" y="1776264"/>
            <a:ext cx="12169352" cy="27853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illustrate the use of the foregoing formulas, consider a server computer </a:t>
            </a:r>
            <a:r>
              <a:rPr lang="en-US" dirty="0" smtClean="0">
                <a:latin typeface="Times New Roman" panose="02020603050405020304" pitchFamily="18" charset="0"/>
                <a:cs typeface="Times New Roman" panose="02020603050405020304" pitchFamily="18" charset="0"/>
              </a:rPr>
              <a:t>that is </a:t>
            </a:r>
            <a:r>
              <a:rPr lang="en-US" dirty="0">
                <a:latin typeface="Times New Roman" panose="02020603050405020304" pitchFamily="18" charset="0"/>
                <a:cs typeface="Times New Roman" panose="02020603050405020304" pitchFamily="18" charset="0"/>
              </a:rPr>
              <a:t>processing jobs in a way that can be approximated by the M/M/l model.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Arriving jobs </a:t>
            </a:r>
            <a:r>
              <a:rPr lang="en-US" dirty="0">
                <a:latin typeface="Times New Roman" panose="02020603050405020304" pitchFamily="18" charset="0"/>
                <a:cs typeface="Times New Roman" panose="02020603050405020304" pitchFamily="18" charset="0"/>
              </a:rPr>
              <a:t>are queued in main memory until they are fully executed in one step by </a:t>
            </a:r>
            <a:r>
              <a:rPr lang="en-US" dirty="0" smtClean="0">
                <a:latin typeface="Times New Roman" panose="02020603050405020304" pitchFamily="18" charset="0"/>
                <a:cs typeface="Times New Roman" panose="02020603050405020304" pitchFamily="18" charset="0"/>
              </a:rPr>
              <a:t>the CPU</a:t>
            </a:r>
            <a:r>
              <a:rPr lang="en-US" dirty="0">
                <a:latin typeface="Times New Roman" panose="02020603050405020304" pitchFamily="18" charset="0"/>
                <a:cs typeface="Times New Roman" panose="02020603050405020304" pitchFamily="18" charset="0"/>
              </a:rPr>
              <a:t>, which therefore is the server. New jobs arrive at an average rate of 10 </a:t>
            </a:r>
            <a:r>
              <a:rPr lang="en-US" dirty="0" smtClean="0">
                <a:latin typeface="Times New Roman" panose="02020603050405020304" pitchFamily="18" charset="0"/>
                <a:cs typeface="Times New Roman" panose="02020603050405020304" pitchFamily="18" charset="0"/>
              </a:rPr>
              <a:t>per minute</a:t>
            </a:r>
            <a:r>
              <a:rPr lang="en-US" dirty="0">
                <a:latin typeface="Times New Roman" panose="02020603050405020304" pitchFamily="18" charset="0"/>
                <a:cs typeface="Times New Roman" panose="02020603050405020304" pitchFamily="18" charset="0"/>
              </a:rPr>
              <a:t>, and the computer is, on the average, idle 25 percent of the time. </a:t>
            </a:r>
            <a:endParaRPr lang="en-US"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We </a:t>
            </a:r>
            <a:r>
              <a:rPr lang="en-US" b="1" dirty="0">
                <a:latin typeface="Times New Roman" panose="02020603050405020304" pitchFamily="18" charset="0"/>
                <a:cs typeface="Times New Roman" panose="02020603050405020304" pitchFamily="18" charset="0"/>
              </a:rPr>
              <a:t>ask </a:t>
            </a:r>
            <a:r>
              <a:rPr lang="en-US" b="1" dirty="0" smtClean="0">
                <a:latin typeface="Times New Roman" panose="02020603050405020304" pitchFamily="18" charset="0"/>
                <a:cs typeface="Times New Roman" panose="02020603050405020304" pitchFamily="18" charset="0"/>
              </a:rPr>
              <a:t>two questions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What is the average time T that each job spends in the computer? What </a:t>
            </a:r>
            <a:r>
              <a:rPr lang="en-US" dirty="0" smtClean="0">
                <a:latin typeface="Times New Roman" panose="02020603050405020304" pitchFamily="18" charset="0"/>
                <a:cs typeface="Times New Roman" panose="02020603050405020304" pitchFamily="18" charset="0"/>
              </a:rPr>
              <a:t>is the </a:t>
            </a:r>
            <a:r>
              <a:rPr lang="en-US" dirty="0">
                <a:latin typeface="Times New Roman" panose="02020603050405020304" pitchFamily="18" charset="0"/>
                <a:cs typeface="Times New Roman" panose="02020603050405020304" pitchFamily="18" charset="0"/>
              </a:rPr>
              <a:t>average number of jobs N in main memory that are waiting to begin execution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280120" y="4844687"/>
            <a:ext cx="12169352" cy="348569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answer, we assume that steady-state conditions prevail, from which it follows that T is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and N is </a:t>
            </a:r>
            <a:r>
              <a:rPr lang="en-US" dirty="0" err="1">
                <a:latin typeface="Times New Roman" panose="02020603050405020304" pitchFamily="18" charset="0"/>
                <a:cs typeface="Times New Roman" panose="02020603050405020304" pitchFamily="18" charset="0"/>
              </a:rPr>
              <a:t>l</a:t>
            </a:r>
            <a:r>
              <a:rPr lang="en-US" baseline="-25000" dirty="0" err="1">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Since </a:t>
            </a:r>
            <a:r>
              <a:rPr lang="en-US" dirty="0">
                <a:latin typeface="Times New Roman" panose="02020603050405020304" pitchFamily="18" charset="0"/>
                <a:cs typeface="Times New Roman" panose="02020603050405020304" pitchFamily="18" charset="0"/>
              </a:rPr>
              <a:t>the system is busy 75 percent of the time, </a:t>
            </a:r>
            <a:r>
              <a:rPr lang="el-GR" b="1" dirty="0">
                <a:solidFill>
                  <a:schemeClr val="tx1"/>
                </a:solidFill>
                <a:latin typeface="Times New Roman" panose="02020603050405020304" pitchFamily="18" charset="0"/>
                <a:cs typeface="Times New Roman" panose="02020603050405020304" pitchFamily="18" charset="0"/>
              </a:rPr>
              <a:t>ρ</a:t>
            </a:r>
            <a:r>
              <a:rPr lang="en-US" dirty="0">
                <a:solidFill>
                  <a:schemeClr val="tx1"/>
                </a:solidFill>
                <a:latin typeface="Times New Roman" panose="02020603050405020304" pitchFamily="18" charset="0"/>
                <a:cs typeface="Times New Roman" panose="02020603050405020304" pitchFamily="18" charset="0"/>
              </a:rPr>
              <a:t> = </a:t>
            </a:r>
            <a:r>
              <a:rPr lang="el-GR" b="1" dirty="0">
                <a:solidFill>
                  <a:schemeClr val="tx1"/>
                </a:solidFill>
                <a:latin typeface="Times New Roman" panose="02020603050405020304" pitchFamily="18" charset="0"/>
                <a:cs typeface="Times New Roman" panose="02020603050405020304" pitchFamily="18" charset="0"/>
              </a:rPr>
              <a:t>λ</a:t>
            </a:r>
            <a:r>
              <a:rPr lang="en-US" b="1" dirty="0">
                <a:solidFill>
                  <a:schemeClr val="tx1"/>
                </a:solidFill>
                <a:latin typeface="Times New Roman" panose="02020603050405020304" pitchFamily="18" charset="0"/>
                <a:cs typeface="Times New Roman" panose="02020603050405020304" pitchFamily="18" charset="0"/>
              </a:rPr>
              <a:t>/</a:t>
            </a:r>
            <a:r>
              <a:rPr lang="el-GR" b="1" dirty="0">
                <a:solidFill>
                  <a:schemeClr val="tx1"/>
                </a:solidFill>
                <a:latin typeface="Times New Roman" panose="02020603050405020304" pitchFamily="18" charset="0"/>
                <a:cs typeface="Times New Roman" panose="02020603050405020304" pitchFamily="18" charset="0"/>
              </a:rPr>
              <a:t>μ </a:t>
            </a:r>
            <a:r>
              <a:rPr lang="en-US" dirty="0">
                <a:latin typeface="Times New Roman" panose="02020603050405020304" pitchFamily="18" charset="0"/>
                <a:cs typeface="Times New Roman" panose="02020603050405020304" pitchFamily="18" charset="0"/>
              </a:rPr>
              <a:t>= 0.75. </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are given that </a:t>
            </a:r>
            <a:r>
              <a:rPr lang="el-GR" b="1"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 10 jobs/min; hence the service rate </a:t>
            </a:r>
            <a:r>
              <a:rPr lang="el-GR" b="1" dirty="0">
                <a:latin typeface="Times New Roman" panose="02020603050405020304" pitchFamily="18" charset="0"/>
                <a:cs typeface="Times New Roman" panose="02020603050405020304" pitchFamily="18" charset="0"/>
              </a:rPr>
              <a:t>μ</a:t>
            </a:r>
            <a:r>
              <a:rPr lang="el-GR" b="1" dirty="0">
                <a:solidFill>
                  <a:srgbClr val="0070C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40/3 jobs/min.</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Substituting yields T= </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 1/(40/3 - 10) = 0.3 min. </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From Little's equation, N=</a:t>
            </a:r>
            <a:r>
              <a:rPr lang="en-US" dirty="0" err="1">
                <a:latin typeface="Times New Roman" panose="02020603050405020304" pitchFamily="18" charset="0"/>
                <a:cs typeface="Times New Roman" panose="02020603050405020304" pitchFamily="18" charset="0"/>
              </a:rPr>
              <a:t>l</a:t>
            </a:r>
            <a:r>
              <a:rPr lang="en-US" baseline="-25000" dirty="0" err="1">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 </a:t>
            </a:r>
            <a:r>
              <a:rPr lang="el-GR" b="1" dirty="0">
                <a:latin typeface="Times New Roman" panose="02020603050405020304" pitchFamily="18" charset="0"/>
                <a:cs typeface="Times New Roman" panose="02020603050405020304" pitchFamily="18" charset="0"/>
              </a:rPr>
              <a:t>λ</a:t>
            </a:r>
            <a:r>
              <a:rPr lang="en-US"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 3; hence by, </a:t>
            </a:r>
            <a:r>
              <a:rPr lang="en-US" dirty="0" err="1">
                <a:latin typeface="Times New Roman" panose="02020603050405020304" pitchFamily="18" charset="0"/>
                <a:cs typeface="Times New Roman" panose="02020603050405020304" pitchFamily="18" charset="0"/>
              </a:rPr>
              <a:t>l</a:t>
            </a:r>
            <a:r>
              <a:rPr lang="en-US" baseline="-25000" dirty="0" err="1">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 = 3 - 0.75 = 2.25 jobs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328230" y="1488232"/>
            <a:ext cx="2145139"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just"/>
            <a:r>
              <a:rPr lang="en-US" b="1" dirty="0" smtClean="0">
                <a:latin typeface="Times New Roman" panose="02020603050405020304" pitchFamily="18" charset="0"/>
                <a:cs typeface="Times New Roman" panose="02020603050405020304" pitchFamily="18" charset="0"/>
              </a:rPr>
              <a:t>Fundamentals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352128" y="2424336"/>
            <a:ext cx="12025336" cy="432426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latin typeface="Times New Roman" panose="02020603050405020304" pitchFamily="18" charset="0"/>
                <a:cs typeface="Times New Roman" panose="02020603050405020304" pitchFamily="18" charset="0"/>
              </a:rPr>
              <a:t>The primary function of the CPU and other instruction-set processors is to execute sequences of instructions, that is, programs, which are stored in an external main memory.</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Program execution is therefore carried out as follows:</a:t>
            </a:r>
          </a:p>
          <a:p>
            <a:pPr algn="just"/>
            <a:endParaRPr lang="en-US"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dirty="0" smtClean="0">
                <a:latin typeface="Times New Roman" panose="02020603050405020304" pitchFamily="18" charset="0"/>
                <a:cs typeface="Times New Roman" panose="02020603050405020304" pitchFamily="18" charset="0"/>
              </a:rPr>
              <a:t>The CPU transfers instructions and, when necessary, their input data (operands) from main memory to registers in the CPU.</a:t>
            </a:r>
          </a:p>
          <a:p>
            <a:pPr marL="457200" indent="-457200" algn="just">
              <a:buFont typeface="+mj-lt"/>
              <a:buAutoNum type="arabicPeriod"/>
            </a:pPr>
            <a:r>
              <a:rPr lang="en-US" dirty="0" smtClean="0">
                <a:latin typeface="Times New Roman" panose="02020603050405020304" pitchFamily="18" charset="0"/>
                <a:cs typeface="Times New Roman" panose="02020603050405020304" pitchFamily="18" charset="0"/>
              </a:rPr>
              <a:t>The CPU executes the instructions in their stored sequence except when the execution sequence is explicitly altered by a branch instruction.</a:t>
            </a:r>
          </a:p>
          <a:p>
            <a:pPr marL="457200" indent="-457200" algn="just">
              <a:buFont typeface="+mj-lt"/>
              <a:buAutoNum type="arabicPeriod"/>
            </a:pPr>
            <a:r>
              <a:rPr lang="en-US" dirty="0" smtClean="0">
                <a:latin typeface="Times New Roman" panose="02020603050405020304" pitchFamily="18" charset="0"/>
                <a:cs typeface="Times New Roman" panose="02020603050405020304" pitchFamily="18" charset="0"/>
              </a:rPr>
              <a:t>When necessary, the CPU transfers output data (results) from the CPU registers to main memory.</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570010" y="1488232"/>
            <a:ext cx="3661580"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External communication</a:t>
            </a:r>
            <a:endParaRPr lang="en-US" b="1"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576264" y="2145178"/>
            <a:ext cx="9649072" cy="704791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192208" cy="517065"/>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Elements of Computers and its Limitations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pic>
        <p:nvPicPr>
          <p:cNvPr id="3076" name="Picture 4"/>
          <p:cNvPicPr>
            <a:picLocks noChangeAspect="1" noChangeArrowheads="1"/>
          </p:cNvPicPr>
          <p:nvPr/>
        </p:nvPicPr>
        <p:blipFill>
          <a:blip r:embed="rId2" cstate="print"/>
          <a:srcRect/>
          <a:stretch>
            <a:fillRect/>
          </a:stretch>
        </p:blipFill>
        <p:spPr bwMode="auto">
          <a:xfrm>
            <a:off x="271857" y="2590800"/>
            <a:ext cx="12321631" cy="5810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570010" y="1488232"/>
            <a:ext cx="3661580"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External communication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2179851"/>
            <a:ext cx="12801600" cy="61247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2800" dirty="0" smtClean="0">
                <a:latin typeface="Times New Roman" panose="02020603050405020304" pitchFamily="18" charset="0"/>
                <a:cs typeface="Times New Roman" panose="02020603050405020304" pitchFamily="18" charset="0"/>
              </a:rPr>
              <a:t>The CPU communicates directly with the main memory M, which is typically a high-capacity multichip random-access memory (RAM). </a:t>
            </a:r>
          </a:p>
          <a:p>
            <a:pPr algn="just"/>
            <a:r>
              <a:rPr lang="en-US" sz="2800" dirty="0" smtClean="0">
                <a:latin typeface="Times New Roman" panose="02020603050405020304" pitchFamily="18" charset="0"/>
                <a:cs typeface="Times New Roman" panose="02020603050405020304" pitchFamily="18" charset="0"/>
              </a:rPr>
              <a:t>The CPU is significantly faster than M: that is. it can read from or write to the CPU's registers perhaps 5 to 10 times faster than it can read from or write to M. VLSI technology, especially the single-chip microprocessor, has tended to increase the processor/main-memory speed disparity.</a:t>
            </a:r>
          </a:p>
          <a:p>
            <a:pPr algn="just"/>
            <a:endParaRPr lang="en-US" sz="28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To remedy this situation, many computers have a cache memory CM positioned between the CPU and main memory. </a:t>
            </a:r>
          </a:p>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The cache CM is smaller and faster than main memory and may reside, wholly or in part, on the same chip as the CPU. </a:t>
            </a:r>
          </a:p>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It typically permits the CPU to perform a memory load or store operation in a single clock cycle, whereas a memory access that bypasses the cache and is handled by main memory takes many clock cycles.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570010" y="1488232"/>
            <a:ext cx="3661580"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External communication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2179851"/>
            <a:ext cx="12801600" cy="63709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514350" indent="-51435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The CPU communicates with IO devices in much the same way as it communicates with external memory. The IO devices are associated with addressable registers called IO ports to which the CPU can store a word (an output operation) or from which it can load a word (an input operation).</a:t>
            </a:r>
          </a:p>
          <a:p>
            <a:pPr marL="514350" indent="-514350" algn="just">
              <a:buFont typeface="Wingdings" panose="05000000000000000000" pitchFamily="2" charset="2"/>
              <a:buChar char="Ø"/>
            </a:pPr>
            <a:endParaRPr lang="en-US" sz="2800" dirty="0" smtClean="0">
              <a:latin typeface="Times New Roman" panose="02020603050405020304" pitchFamily="18" charset="0"/>
              <a:cs typeface="Times New Roman" panose="02020603050405020304" pitchFamily="18" charset="0"/>
            </a:endParaRPr>
          </a:p>
          <a:p>
            <a:pPr marL="514350" indent="-51435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In some computers there are no IO instructions per se; all IO data transfers are implemented by memory-referencing  instructions, an approach called </a:t>
            </a:r>
            <a:r>
              <a:rPr lang="en-US" sz="3200" b="1" dirty="0" smtClean="0">
                <a:latin typeface="Times New Roman" panose="02020603050405020304" pitchFamily="18" charset="0"/>
                <a:cs typeface="Times New Roman" panose="02020603050405020304" pitchFamily="18" charset="0"/>
              </a:rPr>
              <a:t>memory-mapped IO</a:t>
            </a:r>
            <a:r>
              <a:rPr lang="en-US" sz="2800" dirty="0" smtClean="0">
                <a:latin typeface="Times New Roman" panose="02020603050405020304" pitchFamily="18" charset="0"/>
                <a:cs typeface="Times New Roman" panose="02020603050405020304" pitchFamily="18" charset="0"/>
              </a:rPr>
              <a:t>. This approach requires that memory locations and IO ports share the same set of addresses, so an address bit pattern that is assigned to memory cannot also be assigned to an IO port, and vice versa. </a:t>
            </a:r>
          </a:p>
          <a:p>
            <a:pPr marL="514350" indent="-51435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Other computers employ IO instructions that are distinct from memory-referencing instructions. These instructions produce control signals to which IO ports, but not memory locations, respond. This second approach is sometimes called </a:t>
            </a:r>
            <a:r>
              <a:rPr lang="en-US" sz="3200" b="1" dirty="0" smtClean="0">
                <a:latin typeface="Times New Roman" panose="02020603050405020304" pitchFamily="18" charset="0"/>
                <a:cs typeface="Times New Roman" panose="02020603050405020304" pitchFamily="18" charset="0"/>
              </a:rPr>
              <a:t>IO-mapped IO </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496143" y="2181606"/>
          <a:ext cx="12025338" cy="6184392"/>
        </p:xfrm>
        <a:graphic>
          <a:graphicData uri="http://schemas.openxmlformats.org/drawingml/2006/table">
            <a:tbl>
              <a:tblPr firstRow="1" firstCol="1" bandRow="1">
                <a:tableStyleId>{FABFCF23-3B69-468F-B69F-88F6DE6A72F2}</a:tableStyleId>
              </a:tblPr>
              <a:tblGrid>
                <a:gridCol w="2808313"/>
                <a:gridCol w="4752528"/>
                <a:gridCol w="4464497"/>
              </a:tblGrid>
              <a:tr h="0">
                <a:tc>
                  <a:txBody>
                    <a:bodyPr/>
                    <a:lstStyle/>
                    <a:p>
                      <a:pPr algn="ctr">
                        <a:lnSpc>
                          <a:spcPct val="115000"/>
                        </a:lnSpc>
                        <a:spcAft>
                          <a:spcPts val="0"/>
                        </a:spcAft>
                      </a:pPr>
                      <a:r>
                        <a:rPr lang="en-US" sz="1800" dirty="0">
                          <a:latin typeface="Times New Roman" panose="02020603050405020304" pitchFamily="18" charset="0"/>
                          <a:cs typeface="Times New Roman" panose="02020603050405020304" pitchFamily="18" charset="0"/>
                        </a:rPr>
                        <a:t>Features</a:t>
                      </a:r>
                      <a:endParaRPr lang="en-US" sz="18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1800">
                          <a:latin typeface="Times New Roman" panose="02020603050405020304" pitchFamily="18" charset="0"/>
                          <a:cs typeface="Times New Roman" panose="02020603050405020304" pitchFamily="18" charset="0"/>
                        </a:rPr>
                        <a:t>Memory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1800">
                          <a:latin typeface="Times New Roman" panose="02020603050405020304" pitchFamily="18" charset="0"/>
                          <a:cs typeface="Times New Roman" panose="02020603050405020304" pitchFamily="18" charset="0"/>
                        </a:rPr>
                        <a:t>IO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Addressing</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IO devices are accessed like any other memory location.</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They cannot be accessed like any other memory location.</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Address Size</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They are assigned with 16-bit address values.</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They are assigned with 8-bit address values.</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nSpc>
                          <a:spcPct val="115000"/>
                        </a:lnSpc>
                        <a:spcAft>
                          <a:spcPts val="0"/>
                        </a:spcAft>
                      </a:pPr>
                      <a:r>
                        <a:rPr lang="en-US" sz="1800" dirty="0">
                          <a:latin typeface="Times New Roman" panose="02020603050405020304" pitchFamily="18" charset="0"/>
                          <a:cs typeface="Times New Roman" panose="02020603050405020304" pitchFamily="18" charset="0"/>
                        </a:rPr>
                        <a:t>Instructions Used</a:t>
                      </a:r>
                      <a:endParaRPr lang="en-US" sz="18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dirty="0">
                          <a:latin typeface="Times New Roman" panose="02020603050405020304" pitchFamily="18" charset="0"/>
                          <a:cs typeface="Times New Roman" panose="02020603050405020304" pitchFamily="18" charset="0"/>
                        </a:rPr>
                        <a:t>The instruction used are LDA and STA, etc.</a:t>
                      </a:r>
                      <a:endParaRPr lang="en-US" sz="18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The instruction used are IN and OUT.</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Cycles</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Cycles involved during operation are Memory Read, Memory Write.</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Cycles involved during operation are IO read and IO writes in the case of IO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Registers Communicating</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Any register can communicate with the IO device in case of Memory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Only Accumulator can communicate with IO devices in case of IO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Space Involved</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2</a:t>
                      </a:r>
                      <a:r>
                        <a:rPr lang="en-US" sz="1800" baseline="30000">
                          <a:latin typeface="Times New Roman" panose="02020603050405020304" pitchFamily="18" charset="0"/>
                          <a:cs typeface="Times New Roman" panose="02020603050405020304" pitchFamily="18" charset="0"/>
                        </a:rPr>
                        <a:t>16</a:t>
                      </a:r>
                      <a:r>
                        <a:rPr lang="en-US" sz="1800">
                          <a:latin typeface="Times New Roman" panose="02020603050405020304" pitchFamily="18" charset="0"/>
                          <a:cs typeface="Times New Roman" panose="02020603050405020304" pitchFamily="18" charset="0"/>
                        </a:rPr>
                        <a:t> IO ports are possible to be used for interfacing in case of Memory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Only 256 I/O ports are available for interfacing in case of IO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IO/M` signal</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During writing or read cycles (IO/M` = 0 ) in case of Memory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During writing or read cycles (IO/M` = 1) in case of IO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Control Signal</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No separate control signal required since we have unified memory space in the case of Memory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Special control signals are used in the case of IO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Arithmetic and Logical operations</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a:latin typeface="Times New Roman" panose="02020603050405020304" pitchFamily="18" charset="0"/>
                          <a:cs typeface="Times New Roman" panose="02020603050405020304" pitchFamily="18" charset="0"/>
                        </a:rPr>
                        <a:t>Arithmetic and logical operations are performed directly on the data in the case of Memory Mapped IO.</a:t>
                      </a:r>
                      <a:endParaRPr lang="en-US" sz="180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n-US" sz="1800" dirty="0">
                          <a:latin typeface="Times New Roman" panose="02020603050405020304" pitchFamily="18" charset="0"/>
                          <a:cs typeface="Times New Roman" panose="02020603050405020304" pitchFamily="18" charset="0"/>
                        </a:rPr>
                        <a:t>Arithmetic and logical operations cannot be performed directly on the data in the case of IO Mapped IO.</a:t>
                      </a:r>
                      <a:endParaRPr lang="en-US" sz="1800" dirty="0">
                        <a:latin typeface="Times New Roman" panose="02020603050405020304" pitchFamily="18" charset="0"/>
                        <a:ea typeface="Calibri" panose="020F0502020204030204"/>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6"/>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8" name="Rectangle 7"/>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9" name="Rectangle 8"/>
          <p:cNvSpPr/>
          <p:nvPr/>
        </p:nvSpPr>
        <p:spPr>
          <a:xfrm>
            <a:off x="4570010" y="1488232"/>
            <a:ext cx="3661580"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External communication</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474796" y="1488232"/>
            <a:ext cx="3852017"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User and Supervisor Mode</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208112" y="2136304"/>
            <a:ext cx="4248472" cy="47705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b="1" dirty="0" smtClean="0">
                <a:latin typeface="Times New Roman" panose="02020603050405020304" pitchFamily="18" charset="0"/>
                <a:cs typeface="Times New Roman" panose="02020603050405020304" pitchFamily="18" charset="0"/>
              </a:rPr>
              <a:t>User or Application program</a:t>
            </a:r>
            <a:endParaRPr lang="en-US" b="1" dirty="0">
              <a:latin typeface="Times New Roman" panose="02020603050405020304" pitchFamily="18" charset="0"/>
              <a:cs typeface="Times New Roman" panose="02020603050405020304" pitchFamily="18" charset="0"/>
            </a:endParaRPr>
          </a:p>
        </p:txBody>
      </p:sp>
      <p:sp>
        <p:nvSpPr>
          <p:cNvPr id="8" name="Rectangle 7"/>
          <p:cNvSpPr/>
          <p:nvPr/>
        </p:nvSpPr>
        <p:spPr>
          <a:xfrm>
            <a:off x="504056" y="3000400"/>
            <a:ext cx="11801400"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User or application program handles a specific application, such as word processing, of interest to the computer's users.</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216836" y="4368552"/>
            <a:ext cx="2962349" cy="477054"/>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just"/>
            <a:r>
              <a:rPr lang="en-US" b="1" dirty="0" smtClean="0">
                <a:latin typeface="Times New Roman" panose="02020603050405020304" pitchFamily="18" charset="0"/>
                <a:cs typeface="Times New Roman" panose="02020603050405020304" pitchFamily="18" charset="0"/>
              </a:rPr>
              <a:t>Supervisor program</a:t>
            </a:r>
            <a:endParaRPr lang="en-US" b="1" dirty="0">
              <a:latin typeface="Times New Roman" panose="02020603050405020304" pitchFamily="18" charset="0"/>
              <a:cs typeface="Times New Roman" panose="02020603050405020304" pitchFamily="18" charset="0"/>
            </a:endParaRPr>
          </a:p>
        </p:txBody>
      </p:sp>
      <p:sp>
        <p:nvSpPr>
          <p:cNvPr id="10" name="Rectangle 9"/>
          <p:cNvSpPr/>
          <p:nvPr/>
        </p:nvSpPr>
        <p:spPr>
          <a:xfrm>
            <a:off x="568152" y="5160640"/>
            <a:ext cx="11953328"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Supervisor program, on the other hand, manages various routine aspects of the computer system on behalf of its users; it is typically part of the computer's operating system.</a:t>
            </a:r>
            <a:endParaRPr lang="en-US" dirty="0">
              <a:latin typeface="Times New Roman" panose="02020603050405020304" pitchFamily="18" charset="0"/>
              <a:cs typeface="Times New Roman" panose="02020603050405020304" pitchFamily="18" charset="0"/>
            </a:endParaRPr>
          </a:p>
        </p:txBody>
      </p:sp>
      <p:sp>
        <p:nvSpPr>
          <p:cNvPr id="11" name="Rectangle 10"/>
          <p:cNvSpPr/>
          <p:nvPr/>
        </p:nvSpPr>
        <p:spPr>
          <a:xfrm>
            <a:off x="568152" y="6312768"/>
            <a:ext cx="11521280"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For example, while executing a user program, the need often arises for information that is available only on some hard disk unit in the computer's IO system. This condition causes the supervisor to temporarily suspend execution of the user program, execute a routine that initiates the required 10 data transfer operation, and then resume execution of the user program.</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cstate="print"/>
          <a:srcRect/>
          <a:stretch>
            <a:fillRect/>
          </a:stretch>
        </p:blipFill>
        <p:spPr bwMode="auto">
          <a:xfrm>
            <a:off x="3088432" y="1992288"/>
            <a:ext cx="6553200" cy="743902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5235263" y="1344216"/>
            <a:ext cx="2331087"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CPU Operation</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120" y="2253749"/>
            <a:ext cx="12241360" cy="526297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The sequence of operations performed by the CPU in processing an instruction constitutes an instruction cycle. While the details of the instruction cycle vary with the type of instruction, all instructions require two major steps: </a:t>
            </a:r>
            <a:r>
              <a:rPr lang="en-US" sz="2800" b="1" dirty="0" smtClean="0">
                <a:latin typeface="Times New Roman" panose="02020603050405020304" pitchFamily="18" charset="0"/>
                <a:cs typeface="Times New Roman" panose="02020603050405020304" pitchFamily="18" charset="0"/>
              </a:rPr>
              <a:t>a fetch step </a:t>
            </a:r>
            <a:r>
              <a:rPr lang="en-US" sz="2800" dirty="0" smtClean="0">
                <a:latin typeface="Times New Roman" panose="02020603050405020304" pitchFamily="18" charset="0"/>
                <a:cs typeface="Times New Roman" panose="02020603050405020304" pitchFamily="18" charset="0"/>
              </a:rPr>
              <a:t>during which a new instruction is read from the external memory M and an </a:t>
            </a:r>
            <a:r>
              <a:rPr lang="en-US" sz="2800" b="1" dirty="0" smtClean="0">
                <a:latin typeface="Times New Roman" panose="02020603050405020304" pitchFamily="18" charset="0"/>
                <a:cs typeface="Times New Roman" panose="02020603050405020304" pitchFamily="18" charset="0"/>
              </a:rPr>
              <a:t>execute step </a:t>
            </a:r>
            <a:r>
              <a:rPr lang="en-US" sz="2800" dirty="0" smtClean="0">
                <a:latin typeface="Times New Roman" panose="02020603050405020304" pitchFamily="18" charset="0"/>
                <a:cs typeface="Times New Roman" panose="02020603050405020304" pitchFamily="18" charset="0"/>
              </a:rPr>
              <a:t>during which the operations specified by the instruction are executed. A check for pending interrupt requests is also usually included in the instruction cycle.</a:t>
            </a:r>
          </a:p>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The actions of the CPU during an instruction cycle are defined by a sequence of micro-operations, each of which typically involves a register-transfer operation. The time required for the shortest well-defined CPU micro-operation is the CPU cycle time or clock period </a:t>
            </a:r>
            <a:r>
              <a:rPr lang="en-US" sz="2800" dirty="0" err="1" smtClean="0">
                <a:latin typeface="Times New Roman" panose="02020603050405020304" pitchFamily="18" charset="0"/>
                <a:cs typeface="Times New Roman" panose="02020603050405020304" pitchFamily="18" charset="0"/>
              </a:rPr>
              <a:t>T</a:t>
            </a:r>
            <a:r>
              <a:rPr lang="en-US" sz="2800" baseline="-25000" dirty="0" err="1" smtClean="0">
                <a:latin typeface="Times New Roman" panose="02020603050405020304" pitchFamily="18" charset="0"/>
                <a:cs typeface="Times New Roman" panose="02020603050405020304" pitchFamily="18" charset="0"/>
              </a:rPr>
              <a:t>clock</a:t>
            </a:r>
            <a:r>
              <a:rPr lang="en-US" sz="2800" dirty="0" smtClean="0">
                <a:latin typeface="Times New Roman" panose="02020603050405020304" pitchFamily="18" charset="0"/>
                <a:cs typeface="Times New Roman" panose="02020603050405020304" pitchFamily="18" charset="0"/>
              </a:rPr>
              <a:t> and is a basic unit of time for measuring CPU actions.</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5235263" y="1344216"/>
            <a:ext cx="2331087"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CPU Operation</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610577" y="1344216"/>
            <a:ext cx="3580468"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Accumulator based CPU</a:t>
            </a:r>
            <a:endParaRPr lang="en-US" b="1" dirty="0">
              <a:latin typeface="Times New Roman" panose="02020603050405020304" pitchFamily="18" charset="0"/>
              <a:cs typeface="Times New Roman" panose="02020603050405020304" pitchFamily="18" charset="0"/>
            </a:endParaRPr>
          </a:p>
        </p:txBody>
      </p:sp>
      <p:pic>
        <p:nvPicPr>
          <p:cNvPr id="88066" name="Picture 2"/>
          <p:cNvPicPr>
            <a:picLocks noChangeAspect="1" noChangeArrowheads="1"/>
          </p:cNvPicPr>
          <p:nvPr/>
        </p:nvPicPr>
        <p:blipFill>
          <a:blip r:embed="rId2" cstate="print"/>
          <a:srcRect/>
          <a:stretch>
            <a:fillRect/>
          </a:stretch>
        </p:blipFill>
        <p:spPr bwMode="auto">
          <a:xfrm>
            <a:off x="2224336" y="1992288"/>
            <a:ext cx="8373938" cy="732218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507" y="2856384"/>
            <a:ext cx="2350323"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lgn="just"/>
            <a:r>
              <a:rPr lang="en-US" b="1" dirty="0" smtClean="0">
                <a:latin typeface="Times New Roman" panose="02020603050405020304" pitchFamily="18" charset="0"/>
                <a:cs typeface="Times New Roman" panose="02020603050405020304" pitchFamily="18" charset="0"/>
              </a:rPr>
              <a:t>Fetch operation</a:t>
            </a:r>
            <a:endParaRPr lang="en-US" b="1" dirty="0">
              <a:latin typeface="Times New Roman" panose="02020603050405020304" pitchFamily="18" charset="0"/>
              <a:cs typeface="Times New Roman" panose="02020603050405020304" pitchFamily="18" charset="0"/>
            </a:endParaRPr>
          </a:p>
        </p:txBody>
      </p:sp>
      <p:pic>
        <p:nvPicPr>
          <p:cNvPr id="89090" name="Picture 2"/>
          <p:cNvPicPr>
            <a:picLocks noChangeAspect="1" noChangeArrowheads="1"/>
          </p:cNvPicPr>
          <p:nvPr/>
        </p:nvPicPr>
        <p:blipFill>
          <a:blip r:embed="rId2" cstate="print"/>
          <a:srcRect/>
          <a:stretch>
            <a:fillRect/>
          </a:stretch>
        </p:blipFill>
        <p:spPr bwMode="auto">
          <a:xfrm>
            <a:off x="2858870" y="2712368"/>
            <a:ext cx="4181265" cy="936104"/>
          </a:xfrm>
          <a:prstGeom prst="rect">
            <a:avLst/>
          </a:prstGeom>
          <a:ln>
            <a:noFill/>
          </a:ln>
          <a:effectLst>
            <a:outerShdw blurRad="292100" dist="139700" dir="2700000" algn="tl" rotWithShape="0">
              <a:srgbClr val="333333">
                <a:alpha val="65000"/>
              </a:srgbClr>
            </a:outerShdw>
          </a:effectLst>
        </p:spPr>
      </p:pic>
      <p:pic>
        <p:nvPicPr>
          <p:cNvPr id="89091" name="Picture 3"/>
          <p:cNvPicPr>
            <a:picLocks noChangeAspect="1" noChangeArrowheads="1"/>
          </p:cNvPicPr>
          <p:nvPr/>
        </p:nvPicPr>
        <p:blipFill>
          <a:blip r:embed="rId3" cstate="print"/>
          <a:srcRect/>
          <a:stretch>
            <a:fillRect/>
          </a:stretch>
        </p:blipFill>
        <p:spPr bwMode="auto">
          <a:xfrm>
            <a:off x="7467382" y="2712368"/>
            <a:ext cx="4838074" cy="934392"/>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8" name="Rectangle 7"/>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9" name="Rectangle 8"/>
          <p:cNvSpPr/>
          <p:nvPr/>
        </p:nvSpPr>
        <p:spPr>
          <a:xfrm>
            <a:off x="4610577" y="1344216"/>
            <a:ext cx="3580468"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Accumulator based CPU</a:t>
            </a:r>
            <a:endParaRPr lang="en-US" b="1" dirty="0">
              <a:latin typeface="Times New Roman" panose="02020603050405020304" pitchFamily="18" charset="0"/>
              <a:cs typeface="Times New Roman" panose="02020603050405020304" pitchFamily="18" charset="0"/>
            </a:endParaRPr>
          </a:p>
        </p:txBody>
      </p:sp>
      <p:sp>
        <p:nvSpPr>
          <p:cNvPr id="10" name="Rectangle 9"/>
          <p:cNvSpPr/>
          <p:nvPr/>
        </p:nvSpPr>
        <p:spPr>
          <a:xfrm>
            <a:off x="204230" y="4539570"/>
            <a:ext cx="2510624"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lgn="just"/>
            <a:r>
              <a:rPr lang="en-US" b="1" dirty="0" smtClean="0">
                <a:latin typeface="Times New Roman" panose="02020603050405020304" pitchFamily="18" charset="0"/>
                <a:cs typeface="Times New Roman" panose="02020603050405020304" pitchFamily="18" charset="0"/>
              </a:rPr>
              <a:t>Load Instruction</a:t>
            </a:r>
            <a:endParaRPr lang="en-US" b="1" dirty="0">
              <a:latin typeface="Times New Roman" panose="02020603050405020304" pitchFamily="18" charset="0"/>
              <a:cs typeface="Times New Roman" panose="02020603050405020304" pitchFamily="18" charset="0"/>
            </a:endParaRPr>
          </a:p>
        </p:txBody>
      </p:sp>
      <p:pic>
        <p:nvPicPr>
          <p:cNvPr id="89092" name="Picture 4"/>
          <p:cNvPicPr>
            <a:picLocks noChangeAspect="1" noChangeArrowheads="1"/>
          </p:cNvPicPr>
          <p:nvPr/>
        </p:nvPicPr>
        <p:blipFill>
          <a:blip r:embed="rId4" cstate="print"/>
          <a:srcRect/>
          <a:stretch>
            <a:fillRect/>
          </a:stretch>
        </p:blipFill>
        <p:spPr bwMode="auto">
          <a:xfrm>
            <a:off x="3074894" y="4368552"/>
            <a:ext cx="3243789" cy="792088"/>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187842" y="5835714"/>
            <a:ext cx="2524089"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lgn="just"/>
            <a:r>
              <a:rPr lang="en-US" b="1" dirty="0" smtClean="0">
                <a:latin typeface="Times New Roman" panose="02020603050405020304" pitchFamily="18" charset="0"/>
                <a:cs typeface="Times New Roman" panose="02020603050405020304" pitchFamily="18" charset="0"/>
              </a:rPr>
              <a:t>Store Instruction</a:t>
            </a:r>
            <a:endParaRPr lang="en-US" b="1" dirty="0">
              <a:latin typeface="Times New Roman" panose="02020603050405020304" pitchFamily="18" charset="0"/>
              <a:cs typeface="Times New Roman" panose="02020603050405020304" pitchFamily="18" charset="0"/>
            </a:endParaRPr>
          </a:p>
        </p:txBody>
      </p:sp>
      <p:pic>
        <p:nvPicPr>
          <p:cNvPr id="89093" name="Picture 5"/>
          <p:cNvPicPr>
            <a:picLocks noChangeAspect="1" noChangeArrowheads="1"/>
          </p:cNvPicPr>
          <p:nvPr/>
        </p:nvPicPr>
        <p:blipFill>
          <a:blip r:embed="rId5" cstate="print"/>
          <a:srcRect/>
          <a:stretch>
            <a:fillRect/>
          </a:stretch>
        </p:blipFill>
        <p:spPr bwMode="auto">
          <a:xfrm>
            <a:off x="2930877" y="5808712"/>
            <a:ext cx="3086057" cy="72008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cstate="print"/>
          <a:srcRect/>
          <a:stretch>
            <a:fillRect/>
          </a:stretch>
        </p:blipFill>
        <p:spPr bwMode="auto">
          <a:xfrm>
            <a:off x="538739" y="2200274"/>
            <a:ext cx="11838725" cy="6869229"/>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610577" y="1344216"/>
            <a:ext cx="3580468"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Accumulator based CPU</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853730" y="1344216"/>
            <a:ext cx="2915222"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Additional Features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1920280"/>
            <a:ext cx="12801600" cy="74020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r>
              <a:rPr lang="en-US" b="1" dirty="0" smtClean="0">
                <a:latin typeface="Times New Roman" panose="02020603050405020304" pitchFamily="18" charset="0"/>
                <a:cs typeface="Times New Roman" panose="02020603050405020304" pitchFamily="18" charset="0"/>
              </a:rPr>
              <a:t>Multipurpose register </a:t>
            </a:r>
            <a:r>
              <a:rPr lang="en-US" b="1" dirty="0" err="1" smtClean="0">
                <a:latin typeface="Times New Roman" panose="02020603050405020304" pitchFamily="18" charset="0"/>
                <a:cs typeface="Times New Roman" panose="02020603050405020304" pitchFamily="18" charset="0"/>
              </a:rPr>
              <a:t>setfor</a:t>
            </a:r>
            <a:r>
              <a:rPr lang="en-US" b="1" dirty="0" smtClean="0">
                <a:latin typeface="Times New Roman" panose="02020603050405020304" pitchFamily="18" charset="0"/>
                <a:cs typeface="Times New Roman" panose="02020603050405020304" pitchFamily="18" charset="0"/>
              </a:rPr>
              <a:t> storing data and addresses: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These replace the accumulator AC and the auxiliary registers DR and AR of our basic CPU. The set of general registers is now usually referred to as a </a:t>
            </a:r>
            <a:r>
              <a:rPr lang="en-US" i="1" dirty="0" smtClean="0">
                <a:latin typeface="Times New Roman" panose="02020603050405020304" pitchFamily="18" charset="0"/>
                <a:cs typeface="Times New Roman" panose="02020603050405020304" pitchFamily="18" charset="0"/>
              </a:rPr>
              <a:t>register file</a:t>
            </a:r>
            <a:r>
              <a:rPr lang="en-US" dirty="0" smtClean="0">
                <a:latin typeface="Times New Roman" panose="02020603050405020304" pitchFamily="18" charset="0"/>
                <a:cs typeface="Times New Roman" panose="02020603050405020304" pitchFamily="18" charset="0"/>
              </a:rPr>
              <a:t>.</a:t>
            </a:r>
          </a:p>
          <a:p>
            <a:pPr marL="457200" indent="-457200" algn="just"/>
            <a:r>
              <a:rPr lang="en-US" b="1" dirty="0" smtClean="0">
                <a:latin typeface="Times New Roman" panose="02020603050405020304" pitchFamily="18" charset="0"/>
                <a:cs typeface="Times New Roman" panose="02020603050405020304" pitchFamily="18" charset="0"/>
              </a:rPr>
              <a:t>Additional data, instruction, and address types: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Most CPUs have instructions to handle data and addresses with several different word sizes and formats. Some microprocessors have only add and subtract instructions in the arithmetic category, extra circuitry is required for (fixed-point) multiply and divide instructions, which simplify many programming tasks. </a:t>
            </a:r>
            <a:r>
              <a:rPr lang="en-US" i="1" dirty="0" smtClean="0">
                <a:latin typeface="Times New Roman" panose="02020603050405020304" pitchFamily="18" charset="0"/>
                <a:cs typeface="Times New Roman" panose="02020603050405020304" pitchFamily="18" charset="0"/>
              </a:rPr>
              <a:t>Call and return </a:t>
            </a:r>
            <a:r>
              <a:rPr lang="en-US" dirty="0" smtClean="0">
                <a:latin typeface="Times New Roman" panose="02020603050405020304" pitchFamily="18" charset="0"/>
                <a:cs typeface="Times New Roman" panose="02020603050405020304" pitchFamily="18" charset="0"/>
              </a:rPr>
              <a:t>instructions also simplify program design.</a:t>
            </a:r>
          </a:p>
          <a:p>
            <a:pPr marL="457200" indent="-457200" algn="just"/>
            <a:r>
              <a:rPr lang="en-US" b="1" dirty="0" smtClean="0">
                <a:latin typeface="Times New Roman" panose="02020603050405020304" pitchFamily="18" charset="0"/>
                <a:cs typeface="Times New Roman" panose="02020603050405020304" pitchFamily="18" charset="0"/>
              </a:rPr>
              <a:t>Register to indicate computation status: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i="1" dirty="0" smtClean="0">
                <a:latin typeface="Times New Roman" panose="02020603050405020304" pitchFamily="18" charset="0"/>
                <a:cs typeface="Times New Roman" panose="02020603050405020304" pitchFamily="18" charset="0"/>
              </a:rPr>
              <a:t>status register </a:t>
            </a:r>
            <a:r>
              <a:rPr lang="en-US" dirty="0" smtClean="0">
                <a:latin typeface="Times New Roman" panose="02020603050405020304" pitchFamily="18" charset="0"/>
                <a:cs typeface="Times New Roman" panose="02020603050405020304" pitchFamily="18" charset="0"/>
              </a:rPr>
              <a:t>indicates infrequent or exceptional conditions resulting from the instruction execution. Examples are the appearance of an all-zero result or an invalid instruction like divide by zero.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i="1" dirty="0" smtClean="0">
                <a:latin typeface="Times New Roman" panose="02020603050405020304" pitchFamily="18" charset="0"/>
                <a:cs typeface="Times New Roman" panose="02020603050405020304" pitchFamily="18" charset="0"/>
              </a:rPr>
              <a:t>status register </a:t>
            </a:r>
            <a:r>
              <a:rPr lang="en-US" dirty="0" smtClean="0">
                <a:latin typeface="Times New Roman" panose="02020603050405020304" pitchFamily="18" charset="0"/>
                <a:cs typeface="Times New Roman" panose="02020603050405020304" pitchFamily="18" charset="0"/>
              </a:rPr>
              <a:t>can also indicate the user and supervisor states. Conditional branch instructions can test the status register, which simplifies the programming of conditional actions.</a:t>
            </a:r>
          </a:p>
          <a:p>
            <a:pPr marL="457200" indent="-457200" algn="just"/>
            <a:r>
              <a:rPr lang="en-US" b="1" dirty="0" smtClean="0">
                <a:latin typeface="Times New Roman" panose="02020603050405020304" pitchFamily="18" charset="0"/>
                <a:cs typeface="Times New Roman" panose="02020603050405020304" pitchFamily="18" charset="0"/>
              </a:rPr>
              <a:t>Program control stack: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Various special registers and instructions facilitate the transfer of control among programs due to procedure </a:t>
            </a:r>
            <a:r>
              <a:rPr lang="en-US" i="1" dirty="0" smtClean="0">
                <a:latin typeface="Times New Roman" panose="02020603050405020304" pitchFamily="18" charset="0"/>
                <a:cs typeface="Times New Roman" panose="02020603050405020304" pitchFamily="18" charset="0"/>
              </a:rPr>
              <a:t>calling or external interrupts</a:t>
            </a:r>
            <a:r>
              <a:rPr lang="en-US" dirty="0" smtClean="0">
                <a:latin typeface="Times New Roman" panose="02020603050405020304" pitchFamily="18" charset="0"/>
                <a:cs typeface="Times New Roman" panose="02020603050405020304" pitchFamily="18" charset="0"/>
              </a:rPr>
              <a:t>. Many CPUs use a flexible scheme for program-control transfer, which employs part of the external memory M as a push-down stack</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192208" cy="517065"/>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Elements of Computers and its Limitations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pic>
        <p:nvPicPr>
          <p:cNvPr id="4099" name="Picture 3"/>
          <p:cNvPicPr>
            <a:picLocks noChangeAspect="1" noChangeArrowheads="1"/>
          </p:cNvPicPr>
          <p:nvPr/>
        </p:nvPicPr>
        <p:blipFill>
          <a:blip r:embed="rId2" cstate="print"/>
          <a:srcRect/>
          <a:stretch>
            <a:fillRect/>
          </a:stretch>
        </p:blipFill>
        <p:spPr bwMode="auto">
          <a:xfrm>
            <a:off x="628650" y="1992288"/>
            <a:ext cx="11544300" cy="1466850"/>
          </a:xfrm>
          <a:prstGeom prst="rect">
            <a:avLst/>
          </a:prstGeom>
          <a:ln>
            <a:noFill/>
          </a:ln>
          <a:effectLst>
            <a:outerShdw blurRad="292100" dist="139700" dir="2700000" algn="tl" rotWithShape="0">
              <a:srgbClr val="333333">
                <a:alpha val="65000"/>
              </a:srgbClr>
            </a:outerShdw>
          </a:effectLst>
        </p:spPr>
      </p:pic>
      <p:pic>
        <p:nvPicPr>
          <p:cNvPr id="4101" name="Picture 5"/>
          <p:cNvPicPr>
            <a:picLocks noChangeAspect="1" noChangeArrowheads="1"/>
          </p:cNvPicPr>
          <p:nvPr/>
        </p:nvPicPr>
        <p:blipFill>
          <a:blip r:embed="rId3" cstate="print"/>
          <a:srcRect/>
          <a:stretch>
            <a:fillRect/>
          </a:stretch>
        </p:blipFill>
        <p:spPr bwMode="auto">
          <a:xfrm>
            <a:off x="590550" y="4114800"/>
            <a:ext cx="11620500" cy="1371600"/>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595313" y="5448672"/>
            <a:ext cx="11610975" cy="173355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print"/>
          <a:srcRect/>
          <a:stretch>
            <a:fillRect/>
          </a:stretch>
        </p:blipFill>
        <p:spPr bwMode="auto">
          <a:xfrm>
            <a:off x="4031679" y="513903"/>
            <a:ext cx="6905625" cy="903922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2064296"/>
            <a:ext cx="2915222"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Additional Features</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523308" y="1344216"/>
            <a:ext cx="1576072"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Pipelining</a:t>
            </a:r>
            <a:endParaRPr lang="en-US" b="1" dirty="0">
              <a:latin typeface="Times New Roman" panose="02020603050405020304" pitchFamily="18" charset="0"/>
              <a:cs typeface="Times New Roman" panose="02020603050405020304" pitchFamily="18" charset="0"/>
            </a:endParaRPr>
          </a:p>
        </p:txBody>
      </p:sp>
      <p:pic>
        <p:nvPicPr>
          <p:cNvPr id="92162" name="Picture 2"/>
          <p:cNvPicPr>
            <a:picLocks noChangeAspect="1" noChangeArrowheads="1"/>
          </p:cNvPicPr>
          <p:nvPr/>
        </p:nvPicPr>
        <p:blipFill>
          <a:blip r:embed="rId2" cstate="print"/>
          <a:srcRect/>
          <a:stretch>
            <a:fillRect/>
          </a:stretch>
        </p:blipFill>
        <p:spPr bwMode="auto">
          <a:xfrm>
            <a:off x="280120" y="2136304"/>
            <a:ext cx="12157768" cy="511256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241664" y="1344216"/>
            <a:ext cx="2139367"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Co-Processors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72008" y="1920280"/>
            <a:ext cx="12521480" cy="201593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In general, a coprocessor P is a specialized instruction execution unit that can be coupled to a microprocessor so that instructions to be executed by P can be included in programs fetched by the microprocessor.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Thus the </a:t>
            </a:r>
            <a:r>
              <a:rPr lang="en-US" b="1" dirty="0" smtClean="0">
                <a:latin typeface="Times New Roman" panose="02020603050405020304" pitchFamily="18" charset="0"/>
                <a:cs typeface="Times New Roman" panose="02020603050405020304" pitchFamily="18" charset="0"/>
              </a:rPr>
              <a:t>coprocessor serves as an extension to the microprocessor </a:t>
            </a:r>
            <a:r>
              <a:rPr lang="en-US" dirty="0" smtClean="0">
                <a:latin typeface="Times New Roman" panose="02020603050405020304" pitchFamily="18" charset="0"/>
                <a:cs typeface="Times New Roman" panose="02020603050405020304" pitchFamily="18" charset="0"/>
              </a:rPr>
              <a:t>and forms part of the CPU</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0" y="4368552"/>
            <a:ext cx="12521480" cy="27853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68881 (and the similar but faster 68882) contains a set of </a:t>
            </a:r>
            <a:r>
              <a:rPr lang="en-US" b="1" dirty="0" smtClean="0">
                <a:latin typeface="Times New Roman" panose="02020603050405020304" pitchFamily="18" charset="0"/>
                <a:cs typeface="Times New Roman" panose="02020603050405020304" pitchFamily="18" charset="0"/>
              </a:rPr>
              <a:t>eight 80-bit registers </a:t>
            </a:r>
            <a:r>
              <a:rPr lang="en-US" dirty="0" smtClean="0">
                <a:latin typeface="Times New Roman" panose="02020603050405020304" pitchFamily="18" charset="0"/>
                <a:cs typeface="Times New Roman" panose="02020603050405020304" pitchFamily="18" charset="0"/>
              </a:rPr>
              <a:t>for storing floating-point numbers of various formats, including</a:t>
            </a:r>
            <a:r>
              <a:rPr lang="en-US" b="1" dirty="0" smtClean="0">
                <a:latin typeface="Times New Roman" panose="02020603050405020304" pitchFamily="18" charset="0"/>
                <a:cs typeface="Times New Roman" panose="02020603050405020304" pitchFamily="18" charset="0"/>
              </a:rPr>
              <a:t> 32- and 64-bit numbers.</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They contain command fields specifying </a:t>
            </a:r>
            <a:r>
              <a:rPr lang="en-US" b="1" dirty="0" smtClean="0">
                <a:latin typeface="Times New Roman" panose="02020603050405020304" pitchFamily="18" charset="0"/>
                <a:cs typeface="Times New Roman" panose="02020603050405020304" pitchFamily="18" charset="0"/>
              </a:rPr>
              <a:t>floating-point operations </a:t>
            </a:r>
            <a:r>
              <a:rPr lang="en-US" dirty="0" smtClean="0">
                <a:latin typeface="Times New Roman" panose="02020603050405020304" pitchFamily="18" charset="0"/>
                <a:cs typeface="Times New Roman" panose="02020603050405020304" pitchFamily="18" charset="0"/>
              </a:rPr>
              <a:t>that the 68881 can execute. When the 68020 fetches and decodes such an instruction, it transfers the command portion to the coprocessor, which then executes it.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Further exchanges take place between the main processor and the coprocessor until the coprocessor completes execution of its current operation. </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0" y="7370529"/>
            <a:ext cx="12521480"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commands executed by the 68881 include the basic arithmetic operations (add. subtract, multiply, and divide), square root, logarithms, and trigonometric functions.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cstate="print"/>
          <a:srcRect/>
          <a:stretch>
            <a:fillRect/>
          </a:stretch>
        </p:blipFill>
        <p:spPr bwMode="auto">
          <a:xfrm>
            <a:off x="1419225" y="1931987"/>
            <a:ext cx="9963150" cy="747712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3479094"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CPU ORGANIZATION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5241664" y="1344216"/>
            <a:ext cx="2139367" cy="477054"/>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Co-Processors</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233971" y="1344216"/>
            <a:ext cx="2154757"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Basic Formats</a:t>
            </a:r>
            <a:endParaRPr lang="en-US" b="1" dirty="0">
              <a:latin typeface="Times New Roman" panose="02020603050405020304" pitchFamily="18" charset="0"/>
              <a:cs typeface="Times New Roman" panose="02020603050405020304" pitchFamily="18" charset="0"/>
            </a:endParaRPr>
          </a:p>
        </p:txBody>
      </p:sp>
      <p:pic>
        <p:nvPicPr>
          <p:cNvPr id="94210" name="Picture 2"/>
          <p:cNvPicPr>
            <a:picLocks noChangeAspect="1" noChangeArrowheads="1"/>
          </p:cNvPicPr>
          <p:nvPr/>
        </p:nvPicPr>
        <p:blipFill>
          <a:blip r:embed="rId2" cstate="print"/>
          <a:srcRect/>
          <a:stretch>
            <a:fillRect/>
          </a:stretch>
        </p:blipFill>
        <p:spPr bwMode="auto">
          <a:xfrm>
            <a:off x="338282" y="2640360"/>
            <a:ext cx="12039182" cy="453650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cstate="print"/>
          <a:srcRect/>
          <a:stretch>
            <a:fillRect/>
          </a:stretch>
        </p:blipFill>
        <p:spPr bwMode="auto">
          <a:xfrm>
            <a:off x="285568" y="2568352"/>
            <a:ext cx="12307920" cy="459135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402642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5233971" y="1344216"/>
            <a:ext cx="2154757"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Basic Formats</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225157" y="1344216"/>
            <a:ext cx="2172390"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Storage Order</a:t>
            </a:r>
            <a:endParaRPr lang="en-US" b="1" dirty="0">
              <a:latin typeface="Times New Roman" panose="02020603050405020304" pitchFamily="18" charset="0"/>
              <a:cs typeface="Times New Roman" panose="02020603050405020304" pitchFamily="18" charset="0"/>
            </a:endParaRPr>
          </a:p>
        </p:txBody>
      </p:sp>
      <p:pic>
        <p:nvPicPr>
          <p:cNvPr id="96258" name="Picture 2"/>
          <p:cNvPicPr>
            <a:picLocks noChangeAspect="1" noChangeArrowheads="1"/>
          </p:cNvPicPr>
          <p:nvPr/>
        </p:nvPicPr>
        <p:blipFill>
          <a:blip r:embed="rId2" cstate="print"/>
          <a:srcRect/>
          <a:stretch>
            <a:fillRect/>
          </a:stretch>
        </p:blipFill>
        <p:spPr bwMode="auto">
          <a:xfrm>
            <a:off x="280120" y="2136304"/>
            <a:ext cx="12163250" cy="2376264"/>
          </a:xfrm>
          <a:prstGeom prst="rect">
            <a:avLst/>
          </a:prstGeom>
          <a:ln>
            <a:noFill/>
          </a:ln>
          <a:effectLst>
            <a:outerShdw blurRad="292100" dist="139700" dir="2700000" algn="tl" rotWithShape="0">
              <a:srgbClr val="333333">
                <a:alpha val="65000"/>
              </a:srgbClr>
            </a:outerShdw>
          </a:effectLst>
        </p:spPr>
      </p:pic>
      <p:pic>
        <p:nvPicPr>
          <p:cNvPr id="96259" name="Picture 3"/>
          <p:cNvPicPr>
            <a:picLocks noChangeAspect="1" noChangeArrowheads="1"/>
          </p:cNvPicPr>
          <p:nvPr/>
        </p:nvPicPr>
        <p:blipFill>
          <a:blip r:embed="rId3" cstate="print"/>
          <a:srcRect/>
          <a:stretch>
            <a:fillRect/>
          </a:stretch>
        </p:blipFill>
        <p:spPr bwMode="auto">
          <a:xfrm>
            <a:off x="1144216" y="5376664"/>
            <a:ext cx="9906821" cy="1342057"/>
          </a:xfrm>
          <a:prstGeom prst="rect">
            <a:avLst/>
          </a:prstGeom>
          <a:ln>
            <a:noFill/>
          </a:ln>
          <a:effectLst>
            <a:outerShdw blurRad="292100" dist="139700" dir="2700000" algn="tl" rotWithShape="0">
              <a:srgbClr val="333333">
                <a:alpha val="65000"/>
              </a:srgbClr>
            </a:outerShdw>
          </a:effectLst>
        </p:spPr>
      </p:pic>
      <p:pic>
        <p:nvPicPr>
          <p:cNvPr id="96260" name="Picture 4"/>
          <p:cNvPicPr>
            <a:picLocks noChangeAspect="1" noChangeArrowheads="1"/>
          </p:cNvPicPr>
          <p:nvPr/>
        </p:nvPicPr>
        <p:blipFill>
          <a:blip r:embed="rId4" cstate="print"/>
          <a:srcRect/>
          <a:stretch>
            <a:fillRect/>
          </a:stretch>
        </p:blipFill>
        <p:spPr bwMode="auto">
          <a:xfrm>
            <a:off x="712168" y="7896944"/>
            <a:ext cx="11081231" cy="720080"/>
          </a:xfrm>
          <a:prstGeom prst="rect">
            <a:avLst/>
          </a:prstGeom>
          <a:noFill/>
          <a:ln w="9525">
            <a:noFill/>
            <a:miter lim="800000"/>
            <a:headEnd/>
            <a:tailEnd/>
          </a:ln>
        </p:spPr>
      </p:pic>
      <p:sp>
        <p:nvSpPr>
          <p:cNvPr id="10" name="Rectangle 9"/>
          <p:cNvSpPr/>
          <p:nvPr/>
        </p:nvSpPr>
        <p:spPr>
          <a:xfrm>
            <a:off x="424136" y="4755594"/>
            <a:ext cx="1725152"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Big </a:t>
            </a:r>
            <a:r>
              <a:rPr lang="en-US" b="1" dirty="0" err="1" smtClean="0">
                <a:latin typeface="Times New Roman" panose="02020603050405020304" pitchFamily="18" charset="0"/>
                <a:cs typeface="Times New Roman" panose="02020603050405020304" pitchFamily="18" charset="0"/>
              </a:rPr>
              <a:t>Endian</a:t>
            </a:r>
            <a:endParaRPr lang="en-US" b="1" dirty="0">
              <a:latin typeface="Times New Roman" panose="02020603050405020304" pitchFamily="18" charset="0"/>
              <a:cs typeface="Times New Roman" panose="02020603050405020304" pitchFamily="18" charset="0"/>
            </a:endParaRPr>
          </a:p>
        </p:txBody>
      </p:sp>
      <p:sp>
        <p:nvSpPr>
          <p:cNvPr id="11" name="Rectangle 10"/>
          <p:cNvSpPr/>
          <p:nvPr/>
        </p:nvSpPr>
        <p:spPr>
          <a:xfrm>
            <a:off x="433067" y="7059850"/>
            <a:ext cx="2012090"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Little </a:t>
            </a:r>
            <a:r>
              <a:rPr lang="en-US" b="1" dirty="0" err="1" smtClean="0">
                <a:latin typeface="Times New Roman" panose="02020603050405020304" pitchFamily="18" charset="0"/>
                <a:cs typeface="Times New Roman" panose="02020603050405020304" pitchFamily="18" charset="0"/>
              </a:rPr>
              <a:t>Endian</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225157" y="1344216"/>
            <a:ext cx="2172390"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Storage Order</a:t>
            </a:r>
            <a:endParaRPr lang="en-US" b="1" dirty="0">
              <a:latin typeface="Times New Roman" panose="02020603050405020304" pitchFamily="18" charset="0"/>
              <a:cs typeface="Times New Roman" panose="02020603050405020304" pitchFamily="18" charset="0"/>
            </a:endParaRPr>
          </a:p>
        </p:txBody>
      </p:sp>
      <p:pic>
        <p:nvPicPr>
          <p:cNvPr id="97282" name="Picture 2"/>
          <p:cNvPicPr>
            <a:picLocks noChangeAspect="1" noChangeArrowheads="1"/>
          </p:cNvPicPr>
          <p:nvPr/>
        </p:nvPicPr>
        <p:blipFill>
          <a:blip r:embed="rId2" cstate="print"/>
          <a:srcRect/>
          <a:stretch>
            <a:fillRect/>
          </a:stretch>
        </p:blipFill>
        <p:spPr bwMode="auto">
          <a:xfrm>
            <a:off x="2094871" y="1946393"/>
            <a:ext cx="8482393" cy="753472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904318" y="1344216"/>
            <a:ext cx="814070"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Tags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280120" y="2136304"/>
            <a:ext cx="12097344" cy="240065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A few computer designers have argued that the major information types should be assigned formats that identify word. </a:t>
            </a:r>
          </a:p>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This can be done by associating with each information word a group of bits, called a </a:t>
            </a:r>
            <a:r>
              <a:rPr lang="en-US" b="1" dirty="0" smtClean="0">
                <a:latin typeface="Times New Roman" panose="02020603050405020304" pitchFamily="18" charset="0"/>
                <a:cs typeface="Times New Roman" panose="02020603050405020304" pitchFamily="18" charset="0"/>
              </a:rPr>
              <a:t>tag</a:t>
            </a:r>
            <a:r>
              <a:rPr lang="en-US" dirty="0" smtClean="0">
                <a:latin typeface="Times New Roman" panose="02020603050405020304" pitchFamily="18" charset="0"/>
                <a:cs typeface="Times New Roman" panose="02020603050405020304" pitchFamily="18" charset="0"/>
              </a:rPr>
              <a:t>, that </a:t>
            </a:r>
            <a:r>
              <a:rPr lang="en-US" b="1" dirty="0" smtClean="0">
                <a:latin typeface="Times New Roman" panose="02020603050405020304" pitchFamily="18" charset="0"/>
                <a:cs typeface="Times New Roman" panose="02020603050405020304" pitchFamily="18" charset="0"/>
              </a:rPr>
              <a:t>identifies the word's type</a:t>
            </a:r>
            <a:r>
              <a:rPr lang="en-US" dirty="0" smtClean="0">
                <a:latin typeface="Times New Roman" panose="02020603050405020304" pitchFamily="18" charset="0"/>
                <a:cs typeface="Times New Roman" panose="02020603050405020304" pitchFamily="18" charset="0"/>
              </a:rPr>
              <a:t>. </a:t>
            </a:r>
          </a:p>
          <a:p>
            <a:pPr marL="457200" indent="-457200" algn="just">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The tag may be considered as a physical implementation of the type declaration found in some high-level programming languages.</a:t>
            </a:r>
            <a:endParaRPr lang="en-US" dirty="0">
              <a:latin typeface="Times New Roman" panose="02020603050405020304" pitchFamily="18" charset="0"/>
              <a:cs typeface="Times New Roman" panose="02020603050405020304" pitchFamily="18" charset="0"/>
            </a:endParaRPr>
          </a:p>
        </p:txBody>
      </p:sp>
      <p:pic>
        <p:nvPicPr>
          <p:cNvPr id="98306" name="Picture 2"/>
          <p:cNvPicPr>
            <a:picLocks noChangeAspect="1" noChangeArrowheads="1"/>
          </p:cNvPicPr>
          <p:nvPr/>
        </p:nvPicPr>
        <p:blipFill>
          <a:blip r:embed="rId2" cstate="print"/>
          <a:srcRect/>
          <a:stretch>
            <a:fillRect/>
          </a:stretch>
        </p:blipFill>
        <p:spPr bwMode="auto">
          <a:xfrm>
            <a:off x="928192" y="4800600"/>
            <a:ext cx="10943671" cy="452908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049199" y="1515234"/>
            <a:ext cx="4524316"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Error Detection and Correction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96144" y="2496344"/>
            <a:ext cx="11593288" cy="86177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Bit c</a:t>
            </a:r>
            <a:r>
              <a:rPr lang="en-US" baseline="-25000" dirty="0" smtClean="0">
                <a:latin typeface="Times New Roman" panose="02020603050405020304" pitchFamily="18" charset="0"/>
                <a:cs typeface="Times New Roman" panose="02020603050405020304" pitchFamily="18" charset="0"/>
              </a:rPr>
              <a:t>0</a:t>
            </a:r>
            <a:r>
              <a:rPr lang="en-US" dirty="0" smtClean="0">
                <a:latin typeface="Times New Roman" panose="02020603050405020304" pitchFamily="18" charset="0"/>
                <a:cs typeface="Times New Roman" panose="02020603050405020304" pitchFamily="18" charset="0"/>
              </a:rPr>
              <a:t> is assigned the value or 1 that makes the number of ones in X* even, in the case of even-parity codes, or odd, in the case of odd-parity codes.</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0" y="3792488"/>
            <a:ext cx="1701107" cy="477054"/>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algn="just"/>
            <a:r>
              <a:rPr lang="en-US" dirty="0" smtClean="0">
                <a:latin typeface="Times New Roman" panose="02020603050405020304" pitchFamily="18" charset="0"/>
                <a:cs typeface="Times New Roman" panose="02020603050405020304" pitchFamily="18" charset="0"/>
              </a:rPr>
              <a:t>Even-parity</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0" y="5232648"/>
            <a:ext cx="1548822" cy="477054"/>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algn="just"/>
            <a:r>
              <a:rPr lang="en-US" dirty="0" smtClean="0">
                <a:latin typeface="Times New Roman" panose="02020603050405020304" pitchFamily="18" charset="0"/>
                <a:cs typeface="Times New Roman" panose="02020603050405020304" pitchFamily="18" charset="0"/>
              </a:rPr>
              <a:t>odd-parity</a:t>
            </a:r>
            <a:endParaRPr lang="en-US"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2296344" y="3936504"/>
            <a:ext cx="4487899" cy="648072"/>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2296344" y="5088632"/>
            <a:ext cx="4461878" cy="86409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68963"/>
            <a:ext cx="6192208" cy="517065"/>
          </a:xfrm>
          <a:prstGeom prst="rect">
            <a:avLst/>
          </a:prstGeom>
        </p:spPr>
        <p:style>
          <a:lnRef idx="1">
            <a:schemeClr val="accent6"/>
          </a:lnRef>
          <a:fillRef idx="2">
            <a:schemeClr val="accent6"/>
          </a:fillRef>
          <a:effectRef idx="1">
            <a:schemeClr val="accent6"/>
          </a:effectRef>
          <a:fontRef idx="minor">
            <a:schemeClr val="dk1"/>
          </a:fontRef>
        </p:style>
        <p:txBody>
          <a:bodyPr wrap="none" lIns="128016" tIns="64008" rIns="128016" bIns="64008">
            <a:spAutoFit/>
          </a:bodyPr>
          <a:lstStyle/>
          <a:p>
            <a:r>
              <a:rPr lang="en-IN" b="1" dirty="0" smtClean="0">
                <a:latin typeface="Times New Roman" panose="02020603050405020304" pitchFamily="18" charset="0"/>
                <a:cs typeface="Times New Roman" panose="02020603050405020304" pitchFamily="18" charset="0"/>
              </a:rPr>
              <a:t>Elements of Computers and its Limitations</a:t>
            </a:r>
          </a:p>
        </p:txBody>
      </p:sp>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571500" y="3319463"/>
            <a:ext cx="11658600" cy="29622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049199" y="1515234"/>
            <a:ext cx="4524316"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Error Detection and Correction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96144" y="2280320"/>
            <a:ext cx="11809312" cy="201593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Let c be the number of check bits required to achieve single-error correction with n-bit data words.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Clearly the check bits have 2C patterns that must distinguish between n + c possible error locations and the single error-free case.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Hence c must satisfy the inequality</a:t>
            </a:r>
            <a:endParaRPr lang="en-US"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4816624" y="4512568"/>
            <a:ext cx="3153245" cy="96296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2448" y="5808712"/>
            <a:ext cx="6400800" cy="861774"/>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just"/>
            <a:r>
              <a:rPr lang="en-US" dirty="0" smtClean="0">
                <a:latin typeface="Times New Roman" panose="02020603050405020304" pitchFamily="18" charset="0"/>
                <a:cs typeface="Times New Roman" panose="02020603050405020304" pitchFamily="18" charset="0"/>
              </a:rPr>
              <a:t>For n = 16, implies that c &gt; 5, </a:t>
            </a:r>
          </a:p>
          <a:p>
            <a:pPr algn="just"/>
            <a:r>
              <a:rPr lang="en-US" dirty="0" smtClean="0">
                <a:latin typeface="Times New Roman" panose="02020603050405020304" pitchFamily="18" charset="0"/>
                <a:cs typeface="Times New Roman" panose="02020603050405020304" pitchFamily="18" charset="0"/>
              </a:rPr>
              <a:t>	while for n = 32 we have c &gt; 6.</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567754" y="2781300"/>
            <a:ext cx="11737702" cy="5403676"/>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402642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049199" y="1515234"/>
            <a:ext cx="4524316"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Error Detection and Correction</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757891" y="1515234"/>
            <a:ext cx="3106941"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Fixed Point Numbers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352128" y="2638470"/>
            <a:ext cx="12097344" cy="278537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r>
              <a:rPr lang="en-US" dirty="0" smtClean="0">
                <a:latin typeface="Times New Roman" panose="02020603050405020304" pitchFamily="18" charset="0"/>
                <a:cs typeface="Times New Roman" panose="02020603050405020304" pitchFamily="18" charset="0"/>
              </a:rPr>
              <a:t>In selecting a number representation to be used in a computer, the following factors should be taken into account:</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The number types to be represented; for example, integers or real numbers.</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The range of values (number magnitudes) likely to be encountered.</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The precision of the numbers, which refers to the maximum accuracy of the representation.</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The cost of the hardware required to store and process the numbers.</a:t>
            </a:r>
            <a:endParaRPr lang="en-US"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nvGraphicFramePr>
        <p:xfrm>
          <a:off x="2133600" y="6223208"/>
          <a:ext cx="8534400" cy="2072640"/>
        </p:xfrm>
        <a:graphic>
          <a:graphicData uri="http://schemas.openxmlformats.org/drawingml/2006/table">
            <a:tbl>
              <a:tblPr firstRow="1" bandRow="1">
                <a:tableStyleId>{5C22544A-7EE6-4342-B048-85BDC9FD1C3A}</a:tableStyleId>
              </a:tblPr>
              <a:tblGrid>
                <a:gridCol w="2844800"/>
                <a:gridCol w="2844800"/>
                <a:gridCol w="2844800"/>
              </a:tblGrid>
              <a:tr h="370840">
                <a:tc>
                  <a:txBody>
                    <a:bodyPr/>
                    <a:lstStyle/>
                    <a:p>
                      <a:r>
                        <a:rPr lang="en-US" sz="2800" dirty="0" smtClean="0">
                          <a:latin typeface="Times New Roman" panose="02020603050405020304" pitchFamily="18" charset="0"/>
                          <a:cs typeface="Times New Roman" panose="02020603050405020304" pitchFamily="18" charset="0"/>
                        </a:rPr>
                        <a:t>Parameter</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dirty="0" smtClean="0">
                          <a:latin typeface="Times New Roman" panose="02020603050405020304" pitchFamily="18" charset="0"/>
                          <a:cs typeface="Times New Roman" panose="02020603050405020304" pitchFamily="18" charset="0"/>
                        </a:rPr>
                        <a:t>Fixed Point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dirty="0" smtClean="0">
                          <a:latin typeface="Times New Roman" panose="02020603050405020304" pitchFamily="18" charset="0"/>
                          <a:cs typeface="Times New Roman" panose="02020603050405020304" pitchFamily="18" charset="0"/>
                        </a:rPr>
                        <a:t>Floating Point</a:t>
                      </a:r>
                      <a:endParaRPr lang="en-US" sz="2800" dirty="0">
                        <a:latin typeface="Times New Roman" panose="02020603050405020304" pitchFamily="18" charset="0"/>
                        <a:cs typeface="Times New Roman" panose="02020603050405020304" pitchFamily="18" charset="0"/>
                      </a:endParaRPr>
                    </a:p>
                  </a:txBody>
                  <a:tcPr/>
                </a:tc>
              </a:tr>
              <a:tr h="370840">
                <a:tc>
                  <a:txBody>
                    <a:bodyPr/>
                    <a:lstStyle/>
                    <a:p>
                      <a:r>
                        <a:rPr lang="en-US" sz="2800" dirty="0" smtClean="0">
                          <a:latin typeface="Times New Roman" panose="02020603050405020304" pitchFamily="18" charset="0"/>
                          <a:cs typeface="Times New Roman" panose="02020603050405020304" pitchFamily="18" charset="0"/>
                        </a:rPr>
                        <a:t>Range of Value</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dirty="0" smtClean="0">
                          <a:latin typeface="Times New Roman" panose="02020603050405020304" pitchFamily="18" charset="0"/>
                          <a:cs typeface="Times New Roman" panose="02020603050405020304" pitchFamily="18" charset="0"/>
                        </a:rPr>
                        <a:t>Limited</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dirty="0" smtClean="0">
                          <a:latin typeface="Times New Roman" panose="02020603050405020304" pitchFamily="18" charset="0"/>
                          <a:cs typeface="Times New Roman" panose="02020603050405020304" pitchFamily="18" charset="0"/>
                        </a:rPr>
                        <a:t>Larger Range</a:t>
                      </a:r>
                      <a:endParaRPr lang="en-US" sz="2800" dirty="0">
                        <a:latin typeface="Times New Roman" panose="02020603050405020304" pitchFamily="18" charset="0"/>
                        <a:cs typeface="Times New Roman" panose="02020603050405020304" pitchFamily="18" charset="0"/>
                      </a:endParaRPr>
                    </a:p>
                  </a:txBody>
                  <a:tcPr/>
                </a:tc>
              </a:tr>
              <a:tr h="370840">
                <a:tc>
                  <a:txBody>
                    <a:bodyPr/>
                    <a:lstStyle/>
                    <a:p>
                      <a:r>
                        <a:rPr lang="en-US" sz="2800" dirty="0" smtClean="0">
                          <a:latin typeface="Times New Roman" panose="02020603050405020304" pitchFamily="18" charset="0"/>
                          <a:cs typeface="Times New Roman" panose="02020603050405020304" pitchFamily="18" charset="0"/>
                        </a:rPr>
                        <a:t>Cost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dirty="0" smtClean="0">
                          <a:latin typeface="Times New Roman" panose="02020603050405020304" pitchFamily="18" charset="0"/>
                          <a:cs typeface="Times New Roman" panose="02020603050405020304" pitchFamily="18" charset="0"/>
                        </a:rPr>
                        <a:t>Minimum</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dirty="0" smtClean="0">
                          <a:latin typeface="Times New Roman" panose="02020603050405020304" pitchFamily="18" charset="0"/>
                          <a:cs typeface="Times New Roman" panose="02020603050405020304" pitchFamily="18" charset="0"/>
                        </a:rPr>
                        <a:t>Maximum</a:t>
                      </a:r>
                      <a:endParaRPr lang="en-US" sz="2800" dirty="0">
                        <a:latin typeface="Times New Roman" panose="02020603050405020304" pitchFamily="18" charset="0"/>
                        <a:cs typeface="Times New Roman" panose="02020603050405020304" pitchFamily="18" charset="0"/>
                      </a:endParaRPr>
                    </a:p>
                  </a:txBody>
                  <a:tcPr/>
                </a:tc>
              </a:tr>
              <a:tr h="370840">
                <a:tc>
                  <a:txBody>
                    <a:bodyPr/>
                    <a:lstStyle/>
                    <a:p>
                      <a:r>
                        <a:rPr lang="en-US" sz="2800" dirty="0" smtClean="0">
                          <a:latin typeface="Times New Roman" panose="02020603050405020304" pitchFamily="18" charset="0"/>
                          <a:cs typeface="Times New Roman" panose="02020603050405020304" pitchFamily="18" charset="0"/>
                        </a:rPr>
                        <a:t>Precision</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dirty="0" smtClean="0">
                          <a:latin typeface="Times New Roman" panose="02020603050405020304" pitchFamily="18" charset="0"/>
                          <a:cs typeface="Times New Roman" panose="02020603050405020304" pitchFamily="18" charset="0"/>
                        </a:rPr>
                        <a:t>Low</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dirty="0" smtClean="0">
                          <a:latin typeface="Times New Roman" panose="02020603050405020304" pitchFamily="18" charset="0"/>
                          <a:cs typeface="Times New Roman" panose="02020603050405020304" pitchFamily="18" charset="0"/>
                        </a:rPr>
                        <a:t>High</a:t>
                      </a:r>
                      <a:endParaRPr lang="en-US" sz="28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757891" y="1515234"/>
            <a:ext cx="3106941"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Fixed Point Numbers</a:t>
            </a:r>
            <a:endParaRPr lang="en-US"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141265" y="2784376"/>
            <a:ext cx="8283871" cy="5632311"/>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marL="514350" indent="-514350" algn="just">
              <a:buFont typeface="+mj-lt"/>
              <a:buAutoNum type="arabicPeriod"/>
            </a:pPr>
            <a:r>
              <a:rPr lang="en-US" sz="3600" dirty="0" smtClean="0">
                <a:latin typeface="Times New Roman" panose="02020603050405020304" pitchFamily="18" charset="0"/>
                <a:cs typeface="Times New Roman" panose="02020603050405020304" pitchFamily="18" charset="0"/>
              </a:rPr>
              <a:t>Binary Number (Unsigned)</a:t>
            </a:r>
          </a:p>
          <a:p>
            <a:pPr marL="514350" indent="-514350" algn="just">
              <a:buFont typeface="+mj-lt"/>
              <a:buAutoNum type="arabicPeriod"/>
            </a:pPr>
            <a:r>
              <a:rPr lang="en-US" sz="3600" dirty="0" smtClean="0">
                <a:latin typeface="Times New Roman" panose="02020603050405020304" pitchFamily="18" charset="0"/>
                <a:cs typeface="Times New Roman" panose="02020603050405020304" pitchFamily="18" charset="0"/>
              </a:rPr>
              <a:t>Signed Numbers (MSB for Sign Bit)</a:t>
            </a:r>
          </a:p>
          <a:p>
            <a:pPr marL="1211580" lvl="1" indent="-571500" algn="just">
              <a:buFont typeface="+mj-lt"/>
              <a:buAutoNum type="romanLcPeriod"/>
            </a:pPr>
            <a:r>
              <a:rPr lang="en-US" sz="3600" dirty="0" smtClean="0">
                <a:latin typeface="Times New Roman" panose="02020603050405020304" pitchFamily="18" charset="0"/>
                <a:cs typeface="Times New Roman" panose="02020603050405020304" pitchFamily="18" charset="0"/>
              </a:rPr>
              <a:t>Sign Magnitude (-75) - 11001011</a:t>
            </a:r>
          </a:p>
          <a:p>
            <a:pPr marL="1211580" lvl="1" indent="-571500" algn="just">
              <a:buFont typeface="+mj-lt"/>
              <a:buAutoNum type="romanLcPeriod"/>
            </a:pPr>
            <a:r>
              <a:rPr lang="en-US" sz="3600" dirty="0" smtClean="0">
                <a:latin typeface="Times New Roman" panose="02020603050405020304" pitchFamily="18" charset="0"/>
                <a:cs typeface="Times New Roman" panose="02020603050405020304" pitchFamily="18" charset="0"/>
              </a:rPr>
              <a:t>One’s Complement (-75) - 10110100</a:t>
            </a:r>
          </a:p>
          <a:p>
            <a:pPr marL="1211580" lvl="1" indent="-571500" algn="just">
              <a:buFont typeface="+mj-lt"/>
              <a:buAutoNum type="romanLcPeriod"/>
            </a:pPr>
            <a:r>
              <a:rPr lang="en-US" sz="3600" dirty="0" smtClean="0">
                <a:latin typeface="Times New Roman" panose="02020603050405020304" pitchFamily="18" charset="0"/>
                <a:cs typeface="Times New Roman" panose="02020603050405020304" pitchFamily="18" charset="0"/>
              </a:rPr>
              <a:t>Two’s Complement (-75) - 10110101</a:t>
            </a:r>
          </a:p>
          <a:p>
            <a:pPr marL="514350" indent="-514350" algn="just">
              <a:buFont typeface="+mj-lt"/>
              <a:buAutoNum type="arabicPeriod"/>
            </a:pPr>
            <a:r>
              <a:rPr lang="en-US" sz="3600" dirty="0" smtClean="0">
                <a:latin typeface="Times New Roman" panose="02020603050405020304" pitchFamily="18" charset="0"/>
                <a:cs typeface="Times New Roman" panose="02020603050405020304" pitchFamily="18" charset="0"/>
              </a:rPr>
              <a:t>Decimal Numbers</a:t>
            </a:r>
          </a:p>
          <a:p>
            <a:pPr marL="1211580" lvl="1" indent="-571500" algn="just">
              <a:buFont typeface="+mj-lt"/>
              <a:buAutoNum type="romanLcPeriod"/>
            </a:pPr>
            <a:r>
              <a:rPr lang="en-US" sz="3600" dirty="0" smtClean="0">
                <a:latin typeface="Times New Roman" panose="02020603050405020304" pitchFamily="18" charset="0"/>
                <a:cs typeface="Times New Roman" panose="02020603050405020304" pitchFamily="18" charset="0"/>
              </a:rPr>
              <a:t>BCD</a:t>
            </a:r>
          </a:p>
          <a:p>
            <a:pPr marL="1211580" lvl="1" indent="-571500" algn="just">
              <a:buFont typeface="+mj-lt"/>
              <a:buAutoNum type="romanLcPeriod"/>
            </a:pPr>
            <a:r>
              <a:rPr lang="en-US" sz="3600" dirty="0" smtClean="0">
                <a:latin typeface="Times New Roman" panose="02020603050405020304" pitchFamily="18" charset="0"/>
                <a:cs typeface="Times New Roman" panose="02020603050405020304" pitchFamily="18" charset="0"/>
              </a:rPr>
              <a:t>ASCII</a:t>
            </a:r>
          </a:p>
          <a:p>
            <a:pPr marL="1211580" lvl="1" indent="-571500" algn="just">
              <a:buFont typeface="+mj-lt"/>
              <a:buAutoNum type="romanLcPeriod"/>
            </a:pPr>
            <a:r>
              <a:rPr lang="en-US" sz="3600" dirty="0" smtClean="0">
                <a:latin typeface="Times New Roman" panose="02020603050405020304" pitchFamily="18" charset="0"/>
                <a:cs typeface="Times New Roman" panose="02020603050405020304" pitchFamily="18" charset="0"/>
              </a:rPr>
              <a:t>Excess 3 Code</a:t>
            </a:r>
          </a:p>
          <a:p>
            <a:pPr marL="514350" indent="-514350" algn="just">
              <a:buFont typeface="+mj-lt"/>
              <a:buAutoNum type="arabicPeriod"/>
            </a:pPr>
            <a:r>
              <a:rPr lang="en-US" sz="3600" dirty="0" smtClean="0">
                <a:latin typeface="Times New Roman" panose="02020603050405020304" pitchFamily="18" charset="0"/>
                <a:cs typeface="Times New Roman" panose="02020603050405020304" pitchFamily="18" charset="0"/>
              </a:rPr>
              <a:t>Hexadecimal Code</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298429" y="1272208"/>
            <a:ext cx="6926907" cy="8099487"/>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6" name="Rectangle 5"/>
          <p:cNvSpPr/>
          <p:nvPr/>
        </p:nvSpPr>
        <p:spPr>
          <a:xfrm>
            <a:off x="13819" y="840160"/>
            <a:ext cx="4026423" cy="4770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96144" y="1920280"/>
            <a:ext cx="3106941"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Fixed Point Numbers</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4654963" y="840160"/>
            <a:ext cx="3474029"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Exceptional Conditions</a:t>
            </a:r>
            <a:endParaRPr lang="en-US" b="1" dirty="0">
              <a:latin typeface="Times New Roman" panose="02020603050405020304" pitchFamily="18" charset="0"/>
              <a:cs typeface="Times New Roman" panose="02020603050405020304" pitchFamily="18" charset="0"/>
            </a:endParaRPr>
          </a:p>
        </p:txBody>
      </p:sp>
      <p:sp>
        <p:nvSpPr>
          <p:cNvPr id="8" name="Rectangle 7"/>
          <p:cNvSpPr/>
          <p:nvPr/>
        </p:nvSpPr>
        <p:spPr>
          <a:xfrm>
            <a:off x="280120" y="2136304"/>
            <a:ext cx="12169352" cy="124649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If the result of an arithmetic operation involving n-bit numbers is too large (small) to be represented by n bits, </a:t>
            </a:r>
            <a:r>
              <a:rPr lang="en-US" b="1" dirty="0" smtClean="0">
                <a:latin typeface="Times New Roman" panose="02020603050405020304" pitchFamily="18" charset="0"/>
                <a:cs typeface="Times New Roman" panose="02020603050405020304" pitchFamily="18" charset="0"/>
              </a:rPr>
              <a:t>overflow (underflow) </a:t>
            </a:r>
            <a:r>
              <a:rPr lang="en-US" dirty="0" smtClean="0">
                <a:latin typeface="Times New Roman" panose="02020603050405020304" pitchFamily="18" charset="0"/>
                <a:cs typeface="Times New Roman" panose="02020603050405020304" pitchFamily="18" charset="0"/>
              </a:rPr>
              <a:t>is said to occur. It is generally necessary to detect overflow and underflow, since they may indicate bad data or a programming error.</a:t>
            </a:r>
            <a:endParaRPr lang="en-US"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2224336" y="3792488"/>
            <a:ext cx="9057848" cy="1080120"/>
          </a:xfrm>
          <a:prstGeom prst="rect">
            <a:avLst/>
          </a:prstGeom>
          <a:ln>
            <a:noFill/>
          </a:ln>
          <a:effectLst>
            <a:outerShdw blurRad="292100" dist="139700" dir="2700000" algn="tl" rotWithShape="0">
              <a:srgbClr val="333333">
                <a:alpha val="65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3808512" y="5376664"/>
            <a:ext cx="4536504" cy="1754351"/>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5032648" y="1488232"/>
            <a:ext cx="2850460" cy="477054"/>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Overflow Detection</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574353" y="1515234"/>
            <a:ext cx="3474029"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Exceptional Conditions</a:t>
            </a:r>
            <a:endParaRPr lang="en-US" b="1"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928192" y="2352327"/>
            <a:ext cx="4176464" cy="5489817"/>
          </a:xfrm>
          <a:prstGeom prst="rect">
            <a:avLst/>
          </a:prstGeom>
          <a:ln>
            <a:noFill/>
          </a:ln>
          <a:effectLst>
            <a:outerShdw blurRad="292100" dist="139700" dir="2700000" algn="tl" rotWithShape="0">
              <a:srgbClr val="333333">
                <a:alpha val="65000"/>
              </a:srgbClr>
            </a:outerShdw>
          </a:effectLst>
        </p:spPr>
      </p:pic>
      <p:pic>
        <p:nvPicPr>
          <p:cNvPr id="6147" name="Picture 3"/>
          <p:cNvPicPr>
            <a:picLocks noChangeAspect="1" noChangeArrowheads="1"/>
          </p:cNvPicPr>
          <p:nvPr/>
        </p:nvPicPr>
        <p:blipFill>
          <a:blip r:embed="rId3" cstate="print"/>
          <a:srcRect/>
          <a:stretch>
            <a:fillRect/>
          </a:stretch>
        </p:blipFill>
        <p:spPr bwMode="auto">
          <a:xfrm>
            <a:off x="5536704" y="4152528"/>
            <a:ext cx="7077358" cy="1008112"/>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7271008" y="3387442"/>
            <a:ext cx="2850460" cy="477054"/>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Overflow Detection</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8" name="Rectangle 7"/>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9" name="Rectangle 8"/>
          <p:cNvSpPr/>
          <p:nvPr/>
        </p:nvSpPr>
        <p:spPr>
          <a:xfrm>
            <a:off x="4654963" y="840160"/>
            <a:ext cx="3474029"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Exceptional Conditions</a:t>
            </a:r>
            <a:endParaRPr lang="en-US" b="1" dirty="0">
              <a:latin typeface="Times New Roman" panose="02020603050405020304" pitchFamily="18" charset="0"/>
              <a:cs typeface="Times New Roman" panose="02020603050405020304" pitchFamily="18" charset="0"/>
            </a:endParaRPr>
          </a:p>
        </p:txBody>
      </p:sp>
      <p:sp>
        <p:nvSpPr>
          <p:cNvPr id="10" name="Rectangle 9"/>
          <p:cNvSpPr/>
          <p:nvPr/>
        </p:nvSpPr>
        <p:spPr>
          <a:xfrm>
            <a:off x="5192631" y="1488232"/>
            <a:ext cx="2530501" cy="477054"/>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Round Off Error</a:t>
            </a:r>
            <a:endParaRPr lang="en-US" b="1" dirty="0">
              <a:latin typeface="Times New Roman" panose="02020603050405020304" pitchFamily="18" charset="0"/>
              <a:cs typeface="Times New Roman" panose="02020603050405020304" pitchFamily="18" charset="0"/>
            </a:endParaRPr>
          </a:p>
        </p:txBody>
      </p:sp>
      <p:sp>
        <p:nvSpPr>
          <p:cNvPr id="11" name="Rectangle 10"/>
          <p:cNvSpPr/>
          <p:nvPr/>
        </p:nvSpPr>
        <p:spPr>
          <a:xfrm>
            <a:off x="0" y="2206565"/>
            <a:ext cx="12801600" cy="317009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related issue in computer arithmetic is round-off error, which results from the fact that every number must be represented by a limited number of bits.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An operation involving n-bit numbers frequently produces a result of more than n bits.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For example, the product of two Ai-bit numbers contains up to In bits, all but n of which must normally be discarded.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Retaining the </a:t>
            </a:r>
            <a:r>
              <a:rPr lang="en-US" b="1" dirty="0" smtClean="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most significant bits of the result without modification is called </a:t>
            </a:r>
            <a:r>
              <a:rPr lang="en-US" b="1" dirty="0" smtClean="0">
                <a:latin typeface="Times New Roman" panose="02020603050405020304" pitchFamily="18" charset="0"/>
                <a:cs typeface="Times New Roman" panose="02020603050405020304" pitchFamily="18" charset="0"/>
              </a:rPr>
              <a:t>truncation</a:t>
            </a:r>
            <a:r>
              <a:rPr lang="en-US" dirty="0" smtClean="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Clearly the resulting number is in error by the amount of the discarded digits.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This error can be reduced by a process called </a:t>
            </a:r>
            <a:r>
              <a:rPr lang="en-US" b="1" dirty="0" smtClean="0">
                <a:latin typeface="Times New Roman" panose="02020603050405020304" pitchFamily="18" charset="0"/>
                <a:cs typeface="Times New Roman" panose="02020603050405020304" pitchFamily="18" charset="0"/>
              </a:rPr>
              <a:t>rounding</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Rectangle 11"/>
          <p:cNvSpPr/>
          <p:nvPr/>
        </p:nvSpPr>
        <p:spPr>
          <a:xfrm>
            <a:off x="496144" y="5808712"/>
            <a:ext cx="11809312" cy="86177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For instance, to round </a:t>
            </a:r>
            <a:r>
              <a:rPr lang="en-US" b="1" dirty="0" smtClean="0">
                <a:latin typeface="Times New Roman" panose="02020603050405020304" pitchFamily="18" charset="0"/>
                <a:cs typeface="Times New Roman" panose="02020603050405020304" pitchFamily="18" charset="0"/>
              </a:rPr>
              <a:t>0.346712 </a:t>
            </a:r>
            <a:r>
              <a:rPr lang="en-US" dirty="0" smtClean="0">
                <a:latin typeface="Times New Roman" panose="02020603050405020304" pitchFamily="18" charset="0"/>
                <a:cs typeface="Times New Roman" panose="02020603050405020304" pitchFamily="18" charset="0"/>
              </a:rPr>
              <a:t>to three decimal places, add 0.0005 to obtain 0.347212 and then take the three most significant digits </a:t>
            </a:r>
            <a:r>
              <a:rPr lang="en-US" b="1" dirty="0" smtClean="0">
                <a:latin typeface="Times New Roman" panose="02020603050405020304" pitchFamily="18" charset="0"/>
                <a:cs typeface="Times New Roman" panose="02020603050405020304" pitchFamily="18" charset="0"/>
              </a:rPr>
              <a:t>0.347</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650962" y="1011178"/>
            <a:ext cx="348204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Floating Point Numbers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1920280"/>
            <a:ext cx="6400800" cy="477054"/>
          </a:xfrm>
          <a:prstGeom prst="rect">
            <a:avLst/>
          </a:prstGeom>
        </p:spPr>
        <p:txBody>
          <a:bodyPr>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it is easier to write a quintillion as</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3304456" y="2712368"/>
            <a:ext cx="1521570" cy="477054"/>
          </a:xfrm>
          <a:prstGeom prst="rect">
            <a:avLst/>
          </a:prstGeom>
        </p:spPr>
        <p:txBody>
          <a:bodyPr wrap="none">
            <a:spAutoFit/>
          </a:bodyPr>
          <a:lstStyle/>
          <a:p>
            <a:pPr marL="457200" indent="-457200" algn="just"/>
            <a:r>
              <a:rPr lang="en-US" b="1" dirty="0" smtClean="0">
                <a:latin typeface="Times New Roman" panose="02020603050405020304" pitchFamily="18" charset="0"/>
                <a:cs typeface="Times New Roman" panose="02020603050405020304" pitchFamily="18" charset="0"/>
              </a:rPr>
              <a:t>1.0 x 10 </a:t>
            </a:r>
            <a:r>
              <a:rPr lang="en-US" b="1" baseline="30000" dirty="0" smtClean="0">
                <a:latin typeface="Times New Roman" panose="02020603050405020304" pitchFamily="18" charset="0"/>
                <a:cs typeface="Times New Roman" panose="02020603050405020304" pitchFamily="18" charset="0"/>
              </a:rPr>
              <a:t>18</a:t>
            </a:r>
            <a:endParaRPr lang="en-US" b="1" baseline="30000" dirty="0">
              <a:latin typeface="Times New Roman" panose="02020603050405020304" pitchFamily="18" charset="0"/>
              <a:cs typeface="Times New Roman" panose="02020603050405020304" pitchFamily="18" charset="0"/>
            </a:endParaRPr>
          </a:p>
        </p:txBody>
      </p:sp>
      <p:sp>
        <p:nvSpPr>
          <p:cNvPr id="9" name="Rectangle 8"/>
          <p:cNvSpPr/>
          <p:nvPr/>
        </p:nvSpPr>
        <p:spPr>
          <a:xfrm>
            <a:off x="2224336" y="3360440"/>
            <a:ext cx="9217024" cy="477054"/>
          </a:xfrm>
          <a:prstGeom prst="rect">
            <a:avLst/>
          </a:prstGeom>
        </p:spPr>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than as the 19-bit, fixed-point integer 1 000 000 000 000 000 000.</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290412" y="4368552"/>
            <a:ext cx="2173993"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457200" indent="-457200" algn="just"/>
            <a:r>
              <a:rPr lang="en-US" b="1" dirty="0" smtClean="0">
                <a:latin typeface="Times New Roman" panose="02020603050405020304" pitchFamily="18" charset="0"/>
                <a:cs typeface="Times New Roman" panose="02020603050405020304" pitchFamily="18" charset="0"/>
              </a:rPr>
              <a:t>Basic formats:</a:t>
            </a:r>
            <a:endParaRPr lang="en-US" b="1" dirty="0">
              <a:latin typeface="Times New Roman" panose="02020603050405020304" pitchFamily="18" charset="0"/>
              <a:cs typeface="Times New Roman" panose="02020603050405020304" pitchFamily="18" charset="0"/>
            </a:endParaRPr>
          </a:p>
        </p:txBody>
      </p:sp>
      <p:sp>
        <p:nvSpPr>
          <p:cNvPr id="11" name="Rectangle 10"/>
          <p:cNvSpPr/>
          <p:nvPr/>
        </p:nvSpPr>
        <p:spPr>
          <a:xfrm>
            <a:off x="1504256" y="5016624"/>
            <a:ext cx="9433048" cy="27853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Three numbers are associated with a floating-point number: </a:t>
            </a:r>
          </a:p>
          <a:p>
            <a:pPr marL="1097280" lvl="1" indent="-457200"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A mantissa M</a:t>
            </a:r>
          </a:p>
          <a:p>
            <a:pPr marL="1097280" lvl="1" indent="-457200"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An exponent E, and </a:t>
            </a:r>
          </a:p>
          <a:p>
            <a:pPr marL="1097280" lvl="1" indent="-457200" algn="just">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A base B.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mantissa M is also referred to as the </a:t>
            </a:r>
            <a:r>
              <a:rPr lang="en-US" dirty="0" err="1" smtClean="0">
                <a:latin typeface="Times New Roman" panose="02020603050405020304" pitchFamily="18" charset="0"/>
                <a:cs typeface="Times New Roman" panose="02020603050405020304" pitchFamily="18" charset="0"/>
              </a:rPr>
              <a:t>significand</a:t>
            </a:r>
            <a:r>
              <a:rPr lang="en-US" dirty="0" smtClean="0">
                <a:latin typeface="Times New Roman" panose="02020603050405020304" pitchFamily="18" charset="0"/>
                <a:cs typeface="Times New Roman" panose="02020603050405020304" pitchFamily="18" charset="0"/>
              </a:rPr>
              <a:t> or fraction in the literature. These three components together represent the real number </a:t>
            </a:r>
            <a:r>
              <a:rPr lang="en-US" b="1" dirty="0" smtClean="0">
                <a:latin typeface="Times New Roman" panose="02020603050405020304" pitchFamily="18" charset="0"/>
                <a:cs typeface="Times New Roman" panose="02020603050405020304" pitchFamily="18" charset="0"/>
              </a:rPr>
              <a:t>M x B</a:t>
            </a:r>
            <a:r>
              <a:rPr lang="en-US" b="1" baseline="30000" dirty="0" smtClean="0">
                <a:latin typeface="Times New Roman" panose="02020603050405020304" pitchFamily="18" charset="0"/>
                <a:cs typeface="Times New Roman" panose="02020603050405020304" pitchFamily="18" charset="0"/>
              </a:rPr>
              <a:t>E</a:t>
            </a:r>
            <a:endParaRPr lang="en-US" b="1" baseline="30000" dirty="0">
              <a:latin typeface="Times New Roman" panose="02020603050405020304" pitchFamily="18" charset="0"/>
              <a:cs typeface="Times New Roman" panose="02020603050405020304" pitchFamily="18" charset="0"/>
            </a:endParaRPr>
          </a:p>
        </p:txBody>
      </p:sp>
      <p:sp>
        <p:nvSpPr>
          <p:cNvPr id="12" name="Rectangle 11"/>
          <p:cNvSpPr/>
          <p:nvPr/>
        </p:nvSpPr>
        <p:spPr>
          <a:xfrm>
            <a:off x="2368352" y="8256984"/>
            <a:ext cx="9929192" cy="47705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For example, 1.0 is the mantissa, 18 is the exponent, and 10 is the base.</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8618" y="62474"/>
            <a:ext cx="10935917" cy="560154"/>
          </a:xfrm>
          <a:prstGeom prst="rect">
            <a:avLst/>
          </a:prstGeom>
        </p:spPr>
        <p:style>
          <a:lnRef idx="0">
            <a:schemeClr val="accent5"/>
          </a:lnRef>
          <a:fillRef idx="3">
            <a:schemeClr val="accent5"/>
          </a:fillRef>
          <a:effectRef idx="3">
            <a:schemeClr val="accent5"/>
          </a:effectRef>
          <a:fontRef idx="minor">
            <a:schemeClr val="lt1"/>
          </a:fontRef>
        </p:style>
        <p:txBody>
          <a:bodyPr wrap="none" lIns="128016" tIns="64008" rIns="128016" bIns="64008">
            <a:spAutoFit/>
          </a:bodyPr>
          <a:lstStyle/>
          <a:p>
            <a:pPr algn="ctr"/>
            <a:r>
              <a:rPr lang="en-IN" sz="2800" b="1" dirty="0">
                <a:latin typeface="Times New Roman" panose="02020603050405020304" pitchFamily="18" charset="0"/>
                <a:cs typeface="Times New Roman" panose="02020603050405020304" pitchFamily="18" charset="0"/>
              </a:rPr>
              <a:t>UNIT I - COMPUTING ELEMENTS &amp; DATA REPRESENTATION </a:t>
            </a:r>
            <a:endParaRPr lang="en-IN"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3819" y="840160"/>
            <a:ext cx="4026423" cy="477054"/>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marL="457200" indent="-457200"/>
            <a:r>
              <a:rPr lang="en-US" b="1" dirty="0" smtClean="0">
                <a:latin typeface="Times New Roman" panose="02020603050405020304" pitchFamily="18" charset="0"/>
                <a:cs typeface="Times New Roman" panose="02020603050405020304" pitchFamily="18" charset="0"/>
              </a:rPr>
              <a:t>DATA REPRESENTATION</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4650962" y="1011178"/>
            <a:ext cx="3482043" cy="477054"/>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lgn="ctr"/>
            <a:r>
              <a:rPr lang="en-US" b="1" dirty="0" smtClean="0">
                <a:latin typeface="Times New Roman" panose="02020603050405020304" pitchFamily="18" charset="0"/>
                <a:cs typeface="Times New Roman" panose="02020603050405020304" pitchFamily="18" charset="0"/>
              </a:rPr>
              <a:t>Floating Point Numbers</a:t>
            </a:r>
            <a:endParaRPr lang="en-US" b="1" dirty="0">
              <a:latin typeface="Times New Roman" panose="02020603050405020304" pitchFamily="18" charset="0"/>
              <a:cs typeface="Times New Roman" panose="02020603050405020304" pitchFamily="18" charset="0"/>
            </a:endParaRPr>
          </a:p>
        </p:txBody>
      </p:sp>
      <p:sp>
        <p:nvSpPr>
          <p:cNvPr id="7" name="Rectangle 6"/>
          <p:cNvSpPr/>
          <p:nvPr/>
        </p:nvSpPr>
        <p:spPr>
          <a:xfrm>
            <a:off x="280120" y="1560240"/>
            <a:ext cx="12169352" cy="317009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floating-point number is therefore stored as a word (M,E) consisting of a pair of signed fixed-point numbers: a mantissa M, which is usually a fraction or an integer, and an exponent E, which is an integer.</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number of digits in M determines the precision of (M,E); B and E determine its range.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With a word size of n bits, 2" is the most real numbers that (M,E) can represent.</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Increasing B increases the range of the representable real numbers but results in a sparser distribution of numbers over that range.</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625440" y="5016624"/>
            <a:ext cx="1503938" cy="47705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457200" indent="-457200" algn="just"/>
            <a:r>
              <a:rPr lang="en-US" b="1" dirty="0" smtClean="0">
                <a:latin typeface="Times New Roman" panose="02020603050405020304" pitchFamily="18" charset="0"/>
                <a:cs typeface="Times New Roman" panose="02020603050405020304" pitchFamily="18" charset="0"/>
              </a:rPr>
              <a:t>Example:</a:t>
            </a:r>
            <a:endParaRPr lang="en-US" b="1" dirty="0">
              <a:latin typeface="Times New Roman" panose="02020603050405020304" pitchFamily="18" charset="0"/>
              <a:cs typeface="Times New Roman" panose="02020603050405020304" pitchFamily="18" charset="0"/>
            </a:endParaRPr>
          </a:p>
        </p:txBody>
      </p:sp>
      <p:sp>
        <p:nvSpPr>
          <p:cNvPr id="9" name="Rectangle 8"/>
          <p:cNvSpPr/>
          <p:nvPr/>
        </p:nvSpPr>
        <p:spPr>
          <a:xfrm>
            <a:off x="0" y="5613588"/>
            <a:ext cx="12801600" cy="393954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Suppose that </a:t>
            </a:r>
            <a:r>
              <a:rPr lang="en-US" b="1" dirty="0" smtClean="0">
                <a:latin typeface="Times New Roman" panose="02020603050405020304" pitchFamily="18" charset="0"/>
                <a:cs typeface="Times New Roman" panose="02020603050405020304" pitchFamily="18" charset="0"/>
              </a:rPr>
              <a:t>M and E are both 3-bit</a:t>
            </a:r>
            <a:r>
              <a:rPr lang="en-US" dirty="0" smtClean="0">
                <a:latin typeface="Times New Roman" panose="02020603050405020304" pitchFamily="18" charset="0"/>
                <a:cs typeface="Times New Roman" panose="02020603050405020304" pitchFamily="18" charset="0"/>
              </a:rPr>
              <a:t>, sign-magnitude integers and B = 2. Then M and E can each assume the values ±0, ±1, ±2, and ±3.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All binary words of the form </a:t>
            </a:r>
            <a:r>
              <a:rPr lang="en-US" b="1" dirty="0" smtClean="0">
                <a:latin typeface="Times New Roman" panose="02020603050405020304" pitchFamily="18" charset="0"/>
                <a:cs typeface="Times New Roman" panose="02020603050405020304" pitchFamily="18" charset="0"/>
              </a:rPr>
              <a:t>(M,E) = (.x00, xxx) represent zero,</a:t>
            </a:r>
            <a:r>
              <a:rPr lang="en-US" dirty="0" smtClean="0">
                <a:latin typeface="Times New Roman" panose="02020603050405020304" pitchFamily="18" charset="0"/>
                <a:cs typeface="Times New Roman" panose="02020603050405020304" pitchFamily="18" charset="0"/>
              </a:rPr>
              <a:t> where x denotes either 0 or 1.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smallest nonzero positive number is </a:t>
            </a:r>
            <a:r>
              <a:rPr lang="en-US" b="1" dirty="0" smtClean="0">
                <a:latin typeface="Times New Roman" panose="02020603050405020304" pitchFamily="18" charset="0"/>
                <a:cs typeface="Times New Roman" panose="02020603050405020304" pitchFamily="18" charset="0"/>
              </a:rPr>
              <a:t>(001,111), denoting 1 x 2</a:t>
            </a:r>
            <a:r>
              <a:rPr lang="en-US" b="1" baseline="30000" dirty="0" smtClean="0">
                <a:latin typeface="Times New Roman" panose="02020603050405020304" pitchFamily="18" charset="0"/>
                <a:cs typeface="Times New Roman" panose="02020603050405020304" pitchFamily="18" charset="0"/>
              </a:rPr>
              <a:t>-3 </a:t>
            </a:r>
            <a:r>
              <a:rPr lang="en-US" b="1" dirty="0" smtClean="0">
                <a:latin typeface="Times New Roman" panose="02020603050405020304" pitchFamily="18" charset="0"/>
                <a:cs typeface="Times New Roman" panose="02020603050405020304" pitchFamily="18" charset="0"/>
              </a:rPr>
              <a:t>= 0.125; (101,111) denotes -0.125.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largest </a:t>
            </a:r>
            <a:r>
              <a:rPr lang="en-US" dirty="0" err="1" smtClean="0">
                <a:latin typeface="Times New Roman" panose="02020603050405020304" pitchFamily="18" charset="0"/>
                <a:cs typeface="Times New Roman" panose="02020603050405020304" pitchFamily="18" charset="0"/>
              </a:rPr>
              <a:t>representable</a:t>
            </a:r>
            <a:r>
              <a:rPr lang="en-US" dirty="0" smtClean="0">
                <a:latin typeface="Times New Roman" panose="02020603050405020304" pitchFamily="18" charset="0"/>
                <a:cs typeface="Times New Roman" panose="02020603050405020304" pitchFamily="18" charset="0"/>
              </a:rPr>
              <a:t> positive number is </a:t>
            </a:r>
            <a:r>
              <a:rPr lang="en-US" b="1" dirty="0" smtClean="0">
                <a:latin typeface="Times New Roman" panose="02020603050405020304" pitchFamily="18" charset="0"/>
                <a:cs typeface="Times New Roman" panose="02020603050405020304" pitchFamily="18" charset="0"/>
              </a:rPr>
              <a:t>(011,011), which denotes 3 x 2</a:t>
            </a:r>
            <a:r>
              <a:rPr lang="en-US" b="1" baseline="30000" dirty="0" smtClean="0">
                <a:latin typeface="Times New Roman" panose="02020603050405020304" pitchFamily="18" charset="0"/>
                <a:cs typeface="Times New Roman" panose="02020603050405020304" pitchFamily="18" charset="0"/>
              </a:rPr>
              <a:t>3</a:t>
            </a:r>
            <a:r>
              <a:rPr lang="en-US" b="1" dirty="0" smtClean="0">
                <a:latin typeface="Times New Roman" panose="02020603050405020304" pitchFamily="18" charset="0"/>
                <a:cs typeface="Times New Roman" panose="02020603050405020304" pitchFamily="18" charset="0"/>
              </a:rPr>
              <a:t> = 24</a:t>
            </a:r>
            <a:r>
              <a:rPr lang="en-US" dirty="0" smtClean="0">
                <a:latin typeface="Times New Roman" panose="02020603050405020304" pitchFamily="18" charset="0"/>
                <a:cs typeface="Times New Roman" panose="02020603050405020304" pitchFamily="18" charset="0"/>
              </a:rPr>
              <a:t>, while </a:t>
            </a:r>
            <a:r>
              <a:rPr lang="en-US" b="1" dirty="0" smtClean="0">
                <a:latin typeface="Times New Roman" panose="02020603050405020304" pitchFamily="18" charset="0"/>
                <a:cs typeface="Times New Roman" panose="02020603050405020304" pitchFamily="18" charset="0"/>
              </a:rPr>
              <a:t>(111,011) = -3 x 2</a:t>
            </a:r>
            <a:r>
              <a:rPr lang="en-US" b="1" baseline="30000" dirty="0" smtClean="0">
                <a:latin typeface="Times New Roman" panose="02020603050405020304" pitchFamily="18" charset="0"/>
                <a:cs typeface="Times New Roman" panose="02020603050405020304" pitchFamily="18" charset="0"/>
              </a:rPr>
              <a:t>3</a:t>
            </a:r>
            <a:r>
              <a:rPr lang="en-US" b="1" dirty="0" smtClean="0">
                <a:latin typeface="Times New Roman" panose="02020603050405020304" pitchFamily="18" charset="0"/>
                <a:cs typeface="Times New Roman" panose="02020603050405020304" pitchFamily="18" charset="0"/>
              </a:rPr>
              <a:t> = -24 </a:t>
            </a:r>
            <a:r>
              <a:rPr lang="en-US" dirty="0" smtClean="0">
                <a:latin typeface="Times New Roman" panose="02020603050405020304" pitchFamily="18" charset="0"/>
                <a:cs typeface="Times New Roman" panose="02020603050405020304" pitchFamily="18" charset="0"/>
              </a:rPr>
              <a:t>denotes the largest negative number -24. </a:t>
            </a:r>
          </a:p>
          <a:p>
            <a:pPr marL="457200" indent="-45720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Observe that the left-most bit, which is the sign of the mantissa, is also the sign of the floating-point number.</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8585</Words>
  <Application>Microsoft Office PowerPoint</Application>
  <PresentationFormat>A3 Paper (297x420 mm)</PresentationFormat>
  <Paragraphs>797</Paragraphs>
  <Slides>127</Slides>
  <Notes>0</Notes>
  <HiddenSlides>0</HiddenSlides>
  <MMClips>0</MMClips>
  <ScaleCrop>false</ScaleCrop>
  <HeadingPairs>
    <vt:vector size="4" baseType="variant">
      <vt:variant>
        <vt:lpstr>Theme</vt:lpstr>
      </vt:variant>
      <vt:variant>
        <vt:i4>1</vt:i4>
      </vt:variant>
      <vt:variant>
        <vt:lpstr>Slide Titles</vt:lpstr>
      </vt:variant>
      <vt:variant>
        <vt:i4>127</vt:i4>
      </vt:variant>
    </vt:vector>
  </HeadingPairs>
  <TitlesOfParts>
    <vt:vector size="1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667</cp:revision>
  <dcterms:created xsi:type="dcterms:W3CDTF">2021-07-12T05:02:00Z</dcterms:created>
  <dcterms:modified xsi:type="dcterms:W3CDTF">2022-08-08T09:02:03Z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23C4FD95BD574C88ACBB3767C54B94AC</vt:lpwstr>
  </property>
  <property fmtid="{D5CDD505-2E9C-101B-9397-08002B2CF9AE}" pid="3" name="KSOProductBuildVer">
    <vt:lpwstr>1033-11.2.0.11191</vt:lpwstr>
  </property>
</Properties>
</file>